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8" r:id="rId2"/>
    <p:sldId id="283" r:id="rId3"/>
    <p:sldId id="288" r:id="rId4"/>
    <p:sldId id="294" r:id="rId5"/>
    <p:sldId id="257" r:id="rId6"/>
    <p:sldId id="256" r:id="rId7"/>
    <p:sldId id="286" r:id="rId8"/>
    <p:sldId id="279" r:id="rId9"/>
    <p:sldId id="287" r:id="rId10"/>
    <p:sldId id="285" r:id="rId11"/>
    <p:sldId id="263" r:id="rId12"/>
    <p:sldId id="281" r:id="rId13"/>
    <p:sldId id="282" r:id="rId14"/>
    <p:sldId id="284" r:id="rId15"/>
    <p:sldId id="293" r:id="rId16"/>
    <p:sldId id="259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66" r:id="rId25"/>
    <p:sldId id="267" r:id="rId26"/>
    <p:sldId id="260" r:id="rId27"/>
    <p:sldId id="289" r:id="rId28"/>
    <p:sldId id="290" r:id="rId29"/>
    <p:sldId id="291" r:id="rId30"/>
    <p:sldId id="26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593" autoAdjust="0"/>
  </p:normalViewPr>
  <p:slideViewPr>
    <p:cSldViewPr>
      <p:cViewPr varScale="1">
        <p:scale>
          <a:sx n="64" d="100"/>
          <a:sy n="64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D9B80-CB58-42C9-A79C-0B1EE0FAAECF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FEFC-DC89-43A9-A96B-036211B24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FEFC-DC89-43A9-A96B-036211B24F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7BFEDD-81FD-4B7E-93C4-A07D358CB3C1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6EECC2-8E71-4DC1-82BE-89D779D4D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reehosting.tomaweb.com/QuitSmoking/Oral_Cancer_Suck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kidshealth.org/kid/talk/qa/headers_49730/Kfamily_fights.gif&amp;imgrefurl=http://www.kidshealth.org/PageManager.jsp?dn=bbch&amp;article_set=25582&amp;lic=245&amp;cat_id=124&amp;h=158&amp;w=436&amp;sz=11&amp;hl=en&amp;start=5&amp;tbnid=iAGq9NgQT2m0jM:&amp;tbnh=46&amp;tbnw=126&amp;prev=/images?q=family+fights&amp;gbv=2&amp;svnum=10&amp;hl=en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hyperlink" Target="http://www.beebo.com.my/pix/figh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a/imgres?imgurl=http://mathforum.org/midpow/POW/thanks.gif&amp;imgrefurl=http://mathforum.org/midpow/POW/Nov.16.html&amp;h=400&amp;w=436&amp;sz=29&amp;hl=en&amp;start=3&amp;tbnid=vB76aIRxdwq0DM:&amp;tbnh=116&amp;tbnw=126&amp;prev=/images?q=family+fights&amp;gbv=2&amp;svnum=10&amp;hl=en" TargetMode="External"/><Relationship Id="rId11" Type="http://schemas.openxmlformats.org/officeDocument/2006/relationships/hyperlink" Target="http://images.google.ca/imgres?imgurl=http://www.offthemarkcartoons.com/cartoons/1994-05-05.gif&amp;imgrefurl=http://www.offthemark.com/search-results/key/bickering/&amp;h=320&amp;w=240&amp;sz=18&amp;hl=en&amp;start=6&amp;tbnid=7WhHafYVepknjM:&amp;tbnh=118&amp;tbnw=89&amp;prev=/images?q=bickering&amp;gbv=2&amp;svnum=10&amp;hl=en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hyperlink" Target="http://images.google.ca/imgres?imgurl=http://www.pacfs.org/wp/wp-content/uploads/2006/11/bickering.jpg&amp;imgrefurl=http://www.pacfs.org/wp/?m=200611&amp;h=257&amp;w=448&amp;sz=29&amp;hl=en&amp;start=7&amp;tbnid=MUs6Nst3qABpCM:&amp;tbnh=73&amp;tbnw=127&amp;prev=/images?q=bickering&amp;gbv=2&amp;svnum=10&amp;hl=en" TargetMode="Externa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eopd.com/images/narcotics_eopd.jpg&amp;imgrefurl=http://www.eopd.com/narcotics.htm&amp;h=193&amp;w=125&amp;sz=10&amp;hl=en&amp;start=14&amp;tbnid=L9AgCnQUz_K1PM:&amp;tbnh=103&amp;tbnw=67&amp;prev=/images?q=parents+using+drugs&amp;gbv=2&amp;svnum=10&amp;hl=en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images.google.ca/imgres?imgurl=http://vandamere.com/grades.jpg&amp;imgrefurl=http://www.vandamere.com/grades.htm&amp;h=340&amp;w=259&amp;sz=12&amp;hl=en&amp;start=2&amp;tbnid=KZlVV5ZTaYeCGM:&amp;tbnh=119&amp;tbnw=91&amp;prev=/images?q=failing+grades&amp;gbv=2&amp;svnum=10&amp;hl=en" TargetMode="External"/><Relationship Id="rId2" Type="http://schemas.openxmlformats.org/officeDocument/2006/relationships/hyperlink" Target="http://images.google.ca/imgres?imgurl=http://www.jennifercounseling.com/images/grumpy-girl_to4q.jpg&amp;imgrefurl=http://www.jennifercounseling.com/Services_Page.html&amp;h=565&amp;w=849&amp;sz=469&amp;hl=en&amp;start=13&amp;tbnid=gmsoyuFy1GqeuM:&amp;tbnh=96&amp;tbnw=145&amp;prev=/images?q=failing+grades&amp;gbv=2&amp;svnum=10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images.suntimes.com/images/schoolreport1.gif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brain/picture-of-the-brain" TargetMode="External"/><Relationship Id="rId2" Type="http://schemas.openxmlformats.org/officeDocument/2006/relationships/hyperlink" Target="https://www.webmd.com/mental-health/addiction/default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cornwall.gov.uk/media/image/l/o/ypg_1__1.jpg&amp;imgrefurl=http://www.cornwall.gov.uk/index.cfm?articleid=11542&amp;h=312&amp;w=320&amp;sz=19&amp;hl=en&amp;start=1&amp;tbnid=PAHhvwV1vQpkwM:&amp;tbnh=115&amp;tbnw=118&amp;prev=/images?q=youth&amp;gbv=2&amp;svnum=10&amp;hl=en&amp;sa=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fit2play.com.au/images/cartoons/table_tenni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images.google.ca/imgres?imgurl=http://www.randwick.nsw.gov.au/images/Summer_activities_snorkel.jpg&amp;imgrefurl=http://www.randwick.nsw.gov.au/default.php?id=922&amp;h=300&amp;w=400&amp;sz=63&amp;hl=en&amp;start=11&amp;tbnid=0_iQIAxDqcvnUM:&amp;tbnh=93&amp;tbnw=124&amp;prev=/images?q=activities&amp;gbv=2&amp;svnum=10&amp;hl=en&amp;sa=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wearestars.com/positive_thoughts/positive_thought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www.iveymission.org/All%20Web%20files/Support/Current%20Needs%202007_files/image002.jpg&amp;imgrefurl=http://www.iveymission.org/All%20Web%20files/Support/Current%20Needs%202007.htm&amp;h=319&amp;w=426&amp;sz=31&amp;hl=en&amp;start=22&amp;tbnid=cyFUaWMGtZbw2M:&amp;tbnh=94&amp;tbnw=126&amp;prev=/images?q=youth+and+adults&amp;start=18&amp;gbv=2&amp;ndsp=18&amp;svnum=10&amp;hl=en&amp;sa=N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hyperlink" Target="http://images.google.ca/imgres?imgurl=http://www.faithflowermound.org/youth/images/youthsept.gif&amp;imgrefurl=http://www.faithflowermound.org/youth/index.asp&amp;h=310&amp;w=389&amp;sz=90&amp;hl=en&amp;start=12&amp;tbnid=75TVvKJZ3UZENM:&amp;tbnh=98&amp;tbnw=123&amp;prev=/images?q=youth+and+adults&amp;gbv=2&amp;svnum=10&amp;hl=en" TargetMode="External"/><Relationship Id="rId2" Type="http://schemas.openxmlformats.org/officeDocument/2006/relationships/hyperlink" Target="http://images.google.ca/imgres?imgurl=http://www.cambridgeymca.org/images/pictures/afterschool_swim_bw.jpg&amp;imgrefurl=http://www.cambridgeymca.org/youth_youngadult.html&amp;h=955&amp;w=1180&amp;sz=481&amp;hl=en&amp;start=3&amp;tbnid=OZ4HtX8lFOxU4M:&amp;tbnh=121&amp;tbnw=150&amp;prev=/images?q=youth+and+adults&amp;gbv=2&amp;svnum=10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a/imgres?imgurl=http://www.actforyouth.net/images/uploaded/100-0039_IMG.JPG&amp;imgrefurl=http://www.actforyouth.net/?yalpe&amp;h=768&amp;w=1024&amp;sz=178&amp;hl=en&amp;start=2&amp;tbnid=8rE5zjtDRBC1LM:&amp;tbnh=113&amp;tbnw=150&amp;prev=/images?q=youth+and+adults&amp;gbv=2&amp;svnum=10&amp;hl=en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://images.google.ca/imgres?imgurl=http://www.greeleygov.com/Recreation/WebImages/YE/youth2.jpg&amp;imgrefurl=http://www.greeleygov.com/Recreation/YouthEnrichment.aspx&amp;h=289&amp;w=432&amp;sz=29&amp;hl=en&amp;start=9&amp;tbnid=JhPSzMeM_XrPKM:&amp;tbnh=84&amp;tbnw=126&amp;prev=/images?q=youth+and+adults&amp;gbv=2&amp;svnum=10&amp;hl=en" TargetMode="External"/><Relationship Id="rId4" Type="http://schemas.openxmlformats.org/officeDocument/2006/relationships/hyperlink" Target="http://images.google.ca/imgres?imgurl=http://www.teenempowerment.org/images/about/curtain-call.jpg&amp;imgrefurl=http://www.teenempowerment.org/about/&amp;h=299&amp;w=500&amp;sz=39&amp;hl=en&amp;start=20&amp;tbnid=mN2SSDfa-f7FsM:&amp;tbnh=78&amp;tbnw=130&amp;prev=/images?q=youth+and+adults&amp;start=18&amp;gbv=2&amp;ndsp=18&amp;svnum=10&amp;hl=en&amp;sa=N" TargetMode="External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295400" y="1524000"/>
            <a:ext cx="64008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9600" b="1" i="1" u="sng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DRU</a:t>
            </a:r>
            <a:r>
              <a:rPr lang="en-US" sz="9600" b="1" i="1" u="sng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</a:t>
            </a:r>
            <a:endParaRPr sz="96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447800" y="3505200"/>
            <a:ext cx="6172200" cy="124457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sng" strike="noStrike" kern="1200" cap="none" spc="-5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ADDICTION</a:t>
            </a:r>
            <a:endParaRPr kumimoji="0" lang="en-US" sz="80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304800"/>
            <a:ext cx="4495800" cy="8382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HOMELESSNESS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CA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CA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1" descr="http://images.acclaimimages.com/_gallery/_SM/0308-0605-2513-1433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http://www.minddisorders.com/images/gemd_01_img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1" y="41910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www.tribecatrib.com/photos/news/feb04/bagging-tr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37173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wcc-coe.org/wcc/dov/pictures/homel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1910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5638800" y="1295400"/>
            <a:ext cx="50355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SIDE</a:t>
            </a:r>
            <a:r>
              <a:rPr lang="en-US" sz="2400" spc="-9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EFFECTS</a:t>
            </a:r>
            <a:endParaRPr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477000" y="2057400"/>
            <a:ext cx="5334000" cy="56996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910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000" spc="-5" dirty="0">
                <a:cs typeface="Arial"/>
              </a:rPr>
              <a:t>CHEST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spc="-35" dirty="0">
                <a:cs typeface="Arial"/>
              </a:rPr>
              <a:t>PAIN</a:t>
            </a:r>
            <a:endParaRPr lang="en-US" sz="2000" dirty="0">
              <a:cs typeface="Arial"/>
            </a:endParaRPr>
          </a:p>
          <a:p>
            <a:pPr marL="248285" indent="-22860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5" dirty="0">
                <a:cs typeface="Arial"/>
              </a:rPr>
              <a:t>IRREGULAR</a:t>
            </a:r>
            <a:r>
              <a:rPr lang="en-US" sz="2000" spc="-1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HEARTBEAT</a:t>
            </a:r>
            <a:endParaRPr lang="en-US" sz="2000" dirty="0">
              <a:cs typeface="Arial"/>
            </a:endParaRPr>
          </a:p>
          <a:p>
            <a:pPr marL="248285" indent="-228600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5" dirty="0">
                <a:cs typeface="Arial"/>
              </a:rPr>
              <a:t>COLD/BLUISH FINGERS</a:t>
            </a:r>
            <a:endParaRPr lang="en-US" sz="2000" dirty="0">
              <a:cs typeface="Arial"/>
            </a:endParaRPr>
          </a:p>
          <a:p>
            <a:pPr marL="248285" indent="-22860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15" dirty="0">
                <a:cs typeface="Arial"/>
              </a:rPr>
              <a:t>DIFFICULTY </a:t>
            </a:r>
            <a:r>
              <a:rPr lang="en-US" sz="2000" spc="-5" dirty="0">
                <a:cs typeface="Arial"/>
              </a:rPr>
              <a:t>IN</a:t>
            </a:r>
            <a:r>
              <a:rPr lang="en-US" sz="2000" spc="-5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URINATING</a:t>
            </a:r>
            <a:endParaRPr lang="en-US" sz="2000" dirty="0"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48285" marR="681355" indent="-228600">
              <a:lnSpc>
                <a:spcPct val="120000"/>
              </a:lnSpc>
              <a:spcBef>
                <a:spcPts val="994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5" dirty="0">
                <a:cs typeface="Arial"/>
              </a:rPr>
              <a:t>CHANGES IN</a:t>
            </a:r>
            <a:r>
              <a:rPr lang="en-US" sz="2000" spc="-60" dirty="0">
                <a:cs typeface="Arial"/>
              </a:rPr>
              <a:t> </a:t>
            </a:r>
            <a:r>
              <a:rPr lang="en-US" sz="2000" spc="-5" dirty="0">
                <a:cs typeface="Arial"/>
              </a:rPr>
              <a:t>BODY  T</a:t>
            </a:r>
            <a:r>
              <a:rPr lang="en-US" sz="2000" spc="-15" dirty="0">
                <a:cs typeface="Arial"/>
              </a:rPr>
              <a:t>MPERATURE</a:t>
            </a:r>
          </a:p>
          <a:p>
            <a:pPr marL="248285" marR="681355" indent="-228600">
              <a:lnSpc>
                <a:spcPct val="120000"/>
              </a:lnSpc>
              <a:spcBef>
                <a:spcPts val="994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15" dirty="0">
                <a:cs typeface="Arial"/>
              </a:rPr>
              <a:t>WEIGTH LOSE</a:t>
            </a:r>
          </a:p>
          <a:p>
            <a:pPr marL="248285" marR="681355" indent="-228600">
              <a:lnSpc>
                <a:spcPct val="120000"/>
              </a:lnSpc>
              <a:spcBef>
                <a:spcPts val="994"/>
              </a:spcBef>
              <a:buClr>
                <a:srgbClr val="000000"/>
              </a:buClr>
              <a:buChar char="•"/>
              <a:tabLst>
                <a:tab pos="248285" algn="l"/>
                <a:tab pos="248920" algn="l"/>
              </a:tabLst>
            </a:pPr>
            <a:r>
              <a:rPr lang="en-US" sz="2000" spc="-15" dirty="0">
                <a:cs typeface="Arial"/>
              </a:rPr>
              <a:t>HAPATITAS B/C HIV AIDS</a:t>
            </a: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000" spc="-15" dirty="0">
                <a:cs typeface="Arial"/>
              </a:rPr>
              <a:t>HB DOWN</a:t>
            </a: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000" spc="-15" dirty="0">
                <a:solidFill>
                  <a:srgbClr val="FFFFFF"/>
                </a:solidFill>
                <a:cs typeface="Arial"/>
              </a:rPr>
              <a:t>BLOOD PRESURE</a:t>
            </a:r>
            <a:endParaRPr lang="en-US" sz="2000" dirty="0">
              <a:solidFill>
                <a:srgbClr val="FFFFFF"/>
              </a:solidFill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endParaRPr lang="en-US" sz="2000" dirty="0"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066800" y="196334"/>
            <a:ext cx="693420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PHYSICAL</a:t>
            </a:r>
            <a:r>
              <a:rPr lang="en-US" sz="4300" b="1" u="sng" spc="-9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EFFECTS</a:t>
            </a:r>
            <a:endParaRPr sz="43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5" descr="http://www.psychiatric-disorders.com/images/imgSA-her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153"/>
            <a:ext cx="4800600" cy="584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ttp://www.drugalcohol-rehab.com/images/heroin-add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14153"/>
            <a:ext cx="4343400" cy="584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066800" y="196334"/>
            <a:ext cx="693420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</a:t>
            </a:r>
            <a:r>
              <a:rPr lang="en-US" sz="4300" b="1" u="sng" spc="-9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EFFECTS</a:t>
            </a:r>
            <a:endParaRPr sz="4300" b="1" u="sng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http://www.anti-meth.org/images/crystal_met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00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meth_m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4037"/>
            <a:ext cx="4800600" cy="249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meth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42672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ttp://www.etape.qc.ca/drogues/crystalmeth_fichiers/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4267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066800" y="196334"/>
            <a:ext cx="693420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</a:t>
            </a:r>
            <a:r>
              <a:rPr lang="en-US" sz="4300" b="1" u="sng" spc="-9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3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EFFECTS</a:t>
            </a:r>
            <a:endParaRPr sz="4300" b="1" u="sng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7" descr="http://freehosting.tomaweb.com/QuitSmoking/images/oral_can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freehosting.tomaweb.com/QuitSmoking/images/tumor-n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57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740F0-5C16-0A32-812C-C37229C7D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9" y="838200"/>
            <a:ext cx="7901066" cy="5257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6871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300" b="1" u="sng" dirty="0">
                <a:solidFill>
                  <a:srgbClr val="FFC000"/>
                </a:solidFill>
                <a:latin typeface="Arial Rounded MT Bold" pitchFamily="34" charset="0"/>
              </a:rPr>
              <a:t>RISK FACTORS</a:t>
            </a:r>
            <a:endParaRPr lang="en-CA" altLang="en-US" sz="4300" b="1" u="sng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Friends who use drugs (this is the number one predictor of who will experiment with drugs/alcohol)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4" descr="http://members.aol.com/cybernettr/shysite/grafix/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61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676400"/>
            <a:ext cx="7467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Family management problems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Ignorance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Lack of communication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lack of monitoring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excessive discipline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negative communication patterns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poor anger management</a:t>
            </a:r>
            <a:endParaRPr kumimoji="0" lang="en-CA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FACTORS</a:t>
            </a:r>
            <a:endParaRPr lang="en-CA" altLang="en-US" sz="4300" b="1" u="sng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5" descr="http://tbn0.google.com/images?q=tbn:HwoS27sbLtCZGM:http://www.beebo.com.my/pix/figh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tbn0.google.com/images?q=tbn:MUs6Nst3qABpCM:http://www.pacfs.org/wp/wp-content/uploads/2006/11/bicker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tbn0.google.com/images?q=tbn:vB76aIRxdwq0DM:http://mathforum.org/midpow/POW/thanks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029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tbn0.google.com/images?q=tbn:iAGq9NgQT2m0jM:http://kidshealth.org/kid/talk/qa/headers_49730/Kfamily_fights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54102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advicenow.org.uk/imageLibrary/originals/00001116_torn_child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5334000"/>
            <a:ext cx="11578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tbn0.google.com/images?q=tbn:7WhHafYVepknjM:http://www.offthemarkcartoons.com/cartoons/1994-05-05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5334000"/>
            <a:ext cx="1219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FACTORS</a:t>
            </a:r>
            <a:endParaRPr lang="en-CA" altLang="en-US" sz="4300" b="1" u="sng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Parental drug use and a positive attitude toward use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CA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4" descr="http://www.newyorkmetro.com/images/news/05/01/intel/juniorhigh05040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0" y="2595489"/>
            <a:ext cx="496956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http://tbn0.google.com/images?q=tbn:L9AgCnQUz_K1PM:http://www.eopd.com/images/narcotics_eop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091" y="2590800"/>
            <a:ext cx="21119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www.troubledteen.us/images/mar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126" y="2519289"/>
            <a:ext cx="199293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FACTORS</a:t>
            </a:r>
            <a:endParaRPr lang="en-CA" altLang="en-US" sz="4300" b="1" u="sng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1371600"/>
            <a:ext cx="7315200" cy="914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Academic Failure (low and failing grades)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Little commitment to school</a:t>
            </a:r>
            <a:endParaRPr kumimoji="0" lang="en-CA" alt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8" descr="http://tbn0.google.com/images?q=tbn:gmsoyuFy1GqeuM:http://www.jennifercounseling.com/images/grumpy-girl_to4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2235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1.dshs.wa.gov/ca/fosterparents/training/images/dp5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0" y="3886200"/>
            <a:ext cx="198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ages.google.ca/images?q=tbn:QAdDcS2xftBTFM:http://images.suntimes.com/images/schoolreport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3622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tbn0.google.com/images?q=tbn:KZlVV5ZTaYeCGM:http://vandamere.com/grad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676902" y="3390900"/>
            <a:ext cx="1981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cartoonstock.com/newscartoons/cartoonists/rha/lowres/rhan362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438400"/>
            <a:ext cx="2971800" cy="24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133600"/>
            <a:ext cx="762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  <a:p>
            <a:endParaRPr lang="en-US" b="1" cap="all" dirty="0"/>
          </a:p>
          <a:p>
            <a:r>
              <a:rPr lang="en-US" sz="3500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Addiction</a:t>
            </a: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 is a disease that affects your </a:t>
            </a: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brain</a:t>
            </a: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 and behavior. </a:t>
            </a: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807720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300" b="1" u="sng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ADDICTION</a:t>
            </a:r>
            <a:endParaRPr sz="43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300" b="1" u="sng" dirty="0">
                <a:solidFill>
                  <a:srgbClr val="FFC000"/>
                </a:solidFill>
                <a:latin typeface="Arial Rounded MT Bold" pitchFamily="34" charset="0"/>
              </a:rPr>
              <a:t>RISK FACTORS</a:t>
            </a:r>
            <a:endParaRPr lang="en-CA" altLang="en-US" sz="4300" b="1" u="sng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http://www.dbinstitute.com/images/4boys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24655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295400"/>
            <a:ext cx="73152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itchFamily="34" charset="0"/>
              </a:rPr>
              <a:t>Favorable attitude towards drug use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itchFamily="34" charset="0"/>
              </a:rPr>
              <a:t>Early first use of drugs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http://tbn0.google.com/images?q=tbn:PAHhvwV1vQpkwM:http://www.cornwall.gov.uk/media/image/l/o/ypg_1_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38058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PROTECTIVE FACTORS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95400"/>
            <a:ext cx="80772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Involvement in alternative activities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Sense of well being and self-confidence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cookman.edu/images/upload/Current_Students/Student_Activities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tbn0.google.com/images?q=tbn:0_iQIAxDqcvnUM:http://www.randwick.nsw.gov.au/images/Summer_activities_snorke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146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PROTECTIVE FACTORS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19200"/>
            <a:ext cx="7924800" cy="1981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Positive future plans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Healthy coping strategies to deal with stress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Positive attitude towards learning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5" descr="click on the star to get your own positive thoug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512064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Think Posi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4191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sz="4300" b="1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PROTECTIVE FACTORS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371600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Positive relationships with adults</a:t>
            </a:r>
          </a:p>
        </p:txBody>
      </p:sp>
      <p:pic>
        <p:nvPicPr>
          <p:cNvPr id="6" name="Picture 5" descr="http://tbn0.google.com/images?q=tbn:OZ4HtX8lFOxU4M:http://www.cambridgeymca.org/images/pictures/afterschool_swim_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tbn0.google.com/images?q=tbn:mN2SSDfa-f7FsM:http://www.teenempowerment.org/images/about/curtain-c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209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tbn0.google.com/images?q=tbn:8rE5zjtDRBC1LM:http://www.actforyouth.net/images/uploaded/100-0039_IM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9" y="4419600"/>
            <a:ext cx="28308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tbn0.google.com/images?q=tbn:cyFUaWMGtZbw2M:http://www.iveymission.org/All%2520Web%2520files/Support/Current%2520Needs%25202007_files/image0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2098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tbn0.google.com/images?q=tbn:JhPSzMeM_XrPKM:http://www.greeleygov.com/Recreation/WebImages/YE/youth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44196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tbn0.google.com/images?q=tbn:75TVvKJZ3UZENM:http://www.faithflowermound.org/youth/images/youthsept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4419600"/>
            <a:ext cx="3060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300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OVERCOMING DRUG</a:t>
            </a:r>
            <a:r>
              <a:rPr sz="4300" u="sng" spc="-3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300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ADDICTION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0" y="4648200"/>
            <a:ext cx="4876800" cy="172867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80"/>
              </a:spcBef>
            </a:pPr>
            <a:r>
              <a:rPr sz="2600" b="1" u="heavy" spc="-5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Decide </a:t>
            </a:r>
            <a:r>
              <a:rPr sz="2600" b="1" u="heavy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to make a</a:t>
            </a:r>
            <a:r>
              <a:rPr sz="2600" b="1" u="heavy" spc="-55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600" b="1" u="heavy" spc="-5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change:</a:t>
            </a:r>
            <a:endParaRPr sz="2600" dirty="0">
              <a:solidFill>
                <a:schemeClr val="accent2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98500" indent="-228600">
              <a:lnSpc>
                <a:spcPct val="100000"/>
              </a:lnSpc>
              <a:spcBef>
                <a:spcPts val="925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you </a:t>
            </a:r>
            <a:r>
              <a:rPr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 in </a:t>
            </a: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sz="1800" spc="-7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98500" indent="-2286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you do </a:t>
            </a:r>
            <a:r>
              <a:rPr sz="1800" spc="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</a:t>
            </a:r>
            <a:r>
              <a:rPr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</a:t>
            </a:r>
            <a:r>
              <a:rPr sz="1800" spc="-8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98500" indent="-2286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you </a:t>
            </a:r>
            <a:r>
              <a:rPr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 </a:t>
            </a: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  <a:r>
              <a:rPr sz="1800" spc="-5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yourself</a:t>
            </a:r>
            <a:r>
              <a:rPr lang="en-US" sz="1800" spc="-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772525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300" u="sng" spc="-5" dirty="0">
                <a:latin typeface="Aharoni" panose="02010803020104030203" pitchFamily="2" charset="-79"/>
                <a:cs typeface="Aharoni" panose="02010803020104030203" pitchFamily="2" charset="-79"/>
              </a:rPr>
              <a:t>BUILD </a:t>
            </a:r>
            <a:r>
              <a:rPr sz="4300" u="sng" dirty="0">
                <a:latin typeface="Aharoni" panose="02010803020104030203" pitchFamily="2" charset="-79"/>
                <a:cs typeface="Aharoni" panose="02010803020104030203" pitchFamily="2" charset="-79"/>
              </a:rPr>
              <a:t>A MEANINGFUL </a:t>
            </a:r>
            <a:r>
              <a:rPr sz="43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DRUG </a:t>
            </a:r>
            <a:r>
              <a:rPr sz="4300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</a:t>
            </a:r>
            <a:r>
              <a:rPr sz="4300" u="sng" spc="-6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300" u="sng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</a:p>
        </p:txBody>
      </p:sp>
      <p:sp>
        <p:nvSpPr>
          <p:cNvPr id="5" name="object 4"/>
          <p:cNvSpPr/>
          <p:nvPr/>
        </p:nvSpPr>
        <p:spPr>
          <a:xfrm>
            <a:off x="4160520" y="1981200"/>
            <a:ext cx="4983480" cy="411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152400" y="2438400"/>
            <a:ext cx="3803650" cy="31297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Pick a new</a:t>
            </a:r>
            <a:r>
              <a:rPr sz="2000" spc="-3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hobby</a:t>
            </a: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Get involved in your</a:t>
            </a:r>
            <a:r>
              <a:rPr sz="2000" spc="-7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community</a:t>
            </a: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Set meaningful</a:t>
            </a:r>
            <a:r>
              <a:rPr sz="2000" spc="-4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goals</a:t>
            </a: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Look </a:t>
            </a:r>
            <a:r>
              <a:rPr sz="2000" spc="-5" dirty="0">
                <a:latin typeface="Aharoni" panose="02010803020104030203" pitchFamily="2" charset="-79"/>
                <a:cs typeface="Aharoni" panose="02010803020104030203" pitchFamily="2" charset="-79"/>
              </a:rPr>
              <a:t>after </a:t>
            </a: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sz="2000" spc="-5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000" dirty="0">
                <a:latin typeface="Aharoni" panose="02010803020104030203" pitchFamily="2" charset="-79"/>
                <a:cs typeface="Aharoni" panose="02010803020104030203" pitchFamily="2" charset="-79"/>
              </a:rPr>
              <a:t>health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Spend time with your family</a:t>
            </a: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Think Positive</a:t>
            </a:r>
            <a:endParaRPr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5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Mr.Micheal</a:t>
            </a:r>
            <a:b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22</a:t>
            </a:r>
            <a:endParaRPr lang="en-US" sz="35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E:\Umeed Data\Awareness Sessions Data\Before and after\FILE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21466" r="26763"/>
          <a:stretch>
            <a:fillRect/>
          </a:stretch>
        </p:blipFill>
        <p:spPr bwMode="auto">
          <a:xfrm>
            <a:off x="609600" y="1371600"/>
            <a:ext cx="3886200" cy="507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Umeed Data\Awareness Sessions Data\Before and after\DSCN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28846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5000" y="6488668"/>
            <a:ext cx="93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Before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6488668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After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u="sng" spc="-5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Mr.Qamar</a:t>
            </a:r>
            <a:b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25</a:t>
            </a:r>
            <a:endParaRPr lang="en-US" sz="35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6488668"/>
            <a:ext cx="93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Before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6488668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After</a:t>
            </a:r>
            <a:endParaRPr lang="en-US" dirty="0"/>
          </a:p>
        </p:txBody>
      </p:sp>
      <p:pic>
        <p:nvPicPr>
          <p:cNvPr id="2050" name="Picture 2" descr="E:\Umeed Data\Awareness Sessions Data\Before and after\IMG_20140803_141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57200" y="1371600"/>
            <a:ext cx="40386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Umeed Data\Awareness Sessions Data\Before and after\Qamar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9164" r="10105"/>
          <a:stretch>
            <a:fillRect/>
          </a:stretch>
        </p:blipFill>
        <p:spPr bwMode="auto">
          <a:xfrm>
            <a:off x="4819650" y="1371600"/>
            <a:ext cx="386715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u="sng" spc="-5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Mr.Adress</a:t>
            </a:r>
            <a:b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u="sng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21</a:t>
            </a:r>
            <a:endParaRPr lang="en-US" sz="35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6488668"/>
            <a:ext cx="93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Before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6488668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5" dirty="0">
                <a:solidFill>
                  <a:srgbClr val="FFC000"/>
                </a:solidFill>
                <a:latin typeface="Arial Rounded MT Bold" pitchFamily="34" charset="0"/>
                <a:cs typeface="Aharoni" pitchFamily="2" charset="-79"/>
              </a:rPr>
              <a:t>After</a:t>
            </a:r>
            <a:endParaRPr lang="en-US" dirty="0"/>
          </a:p>
        </p:txBody>
      </p:sp>
      <p:pic>
        <p:nvPicPr>
          <p:cNvPr id="3074" name="Picture 2" descr="E:\Umeed Data\Awareness Sessions Data\Before and after\DSCN443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r="21277"/>
          <a:stretch>
            <a:fillRect/>
          </a:stretch>
        </p:blipFill>
        <p:spPr bwMode="auto">
          <a:xfrm>
            <a:off x="457200" y="1371600"/>
            <a:ext cx="40386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Umeed Data\Awareness Sessions Data\Before and after\FILE0088.JPG"/>
          <p:cNvPicPr>
            <a:picLocks noChangeAspect="1" noChangeArrowheads="1"/>
          </p:cNvPicPr>
          <p:nvPr/>
        </p:nvPicPr>
        <p:blipFill>
          <a:blip r:embed="rId4" cstate="print"/>
          <a:srcRect l="14706" r="8824"/>
          <a:stretch>
            <a:fillRect/>
          </a:stretch>
        </p:blipFill>
        <p:spPr bwMode="auto">
          <a:xfrm>
            <a:off x="4800600" y="1371600"/>
            <a:ext cx="39624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95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Drugs users age wise in Pakistan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783892-DC0D-7CAB-D118-BFCD1285B5A0}"/>
              </a:ext>
            </a:extLst>
          </p:cNvPr>
          <p:cNvSpPr/>
          <p:nvPr/>
        </p:nvSpPr>
        <p:spPr>
          <a:xfrm>
            <a:off x="4355402" y="1588458"/>
            <a:ext cx="321803" cy="163161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A02DC7-CAC9-6B2B-3072-BFFDA91BB565}"/>
              </a:ext>
            </a:extLst>
          </p:cNvPr>
          <p:cNvSpPr txBox="1">
            <a:spLocks/>
          </p:cNvSpPr>
          <p:nvPr/>
        </p:nvSpPr>
        <p:spPr>
          <a:xfrm>
            <a:off x="5279740" y="1466284"/>
            <a:ext cx="1887756" cy="38100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15 – 29 years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8AC45CCF-6FBD-F062-EDC5-08A77B992E65}"/>
              </a:ext>
            </a:extLst>
          </p:cNvPr>
          <p:cNvSpPr/>
          <p:nvPr/>
        </p:nvSpPr>
        <p:spPr>
          <a:xfrm>
            <a:off x="483682" y="1503580"/>
            <a:ext cx="3288544" cy="1009650"/>
          </a:xfrm>
          <a:prstGeom prst="snip2Diag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F3021C-9240-6E40-0E2B-69CEE0647098}"/>
              </a:ext>
            </a:extLst>
          </p:cNvPr>
          <p:cNvSpPr txBox="1">
            <a:spLocks/>
          </p:cNvSpPr>
          <p:nvPr/>
        </p:nvSpPr>
        <p:spPr>
          <a:xfrm>
            <a:off x="1143000" y="1896592"/>
            <a:ext cx="1541585" cy="45793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" dirty="0">
                <a:solidFill>
                  <a:schemeClr val="bg2"/>
                </a:solidFill>
                <a:latin typeface="Bahnschrift SemiBold Condensed" panose="020B0502040204020203" pitchFamily="34" charset="0"/>
              </a:rPr>
              <a:t>40 %</a:t>
            </a:r>
            <a:endParaRPr lang="en-US" dirty="0">
              <a:solidFill>
                <a:schemeClr val="bg2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87A6D0AD-E333-EEDB-B45D-85DF2E77E530}"/>
              </a:ext>
            </a:extLst>
          </p:cNvPr>
          <p:cNvSpPr/>
          <p:nvPr/>
        </p:nvSpPr>
        <p:spPr>
          <a:xfrm>
            <a:off x="543481" y="2831273"/>
            <a:ext cx="3288544" cy="1009650"/>
          </a:xfrm>
          <a:prstGeom prst="snip2DiagRect">
            <a:avLst/>
          </a:prstGeom>
          <a:solidFill>
            <a:srgbClr val="FFC00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E9D446-2985-218C-3AAD-1112B6E072D5}"/>
              </a:ext>
            </a:extLst>
          </p:cNvPr>
          <p:cNvSpPr txBox="1">
            <a:spLocks/>
          </p:cNvSpPr>
          <p:nvPr/>
        </p:nvSpPr>
        <p:spPr>
          <a:xfrm>
            <a:off x="1357161" y="3200034"/>
            <a:ext cx="1541585" cy="45793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43 %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7A5FEB-F724-5928-45DA-82B36F80611F}"/>
              </a:ext>
            </a:extLst>
          </p:cNvPr>
          <p:cNvSpPr/>
          <p:nvPr/>
        </p:nvSpPr>
        <p:spPr>
          <a:xfrm>
            <a:off x="4355404" y="2904822"/>
            <a:ext cx="321803" cy="1631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12EE31-367E-1C36-4A69-5B2CE57AF131}"/>
              </a:ext>
            </a:extLst>
          </p:cNvPr>
          <p:cNvSpPr txBox="1">
            <a:spLocks/>
          </p:cNvSpPr>
          <p:nvPr/>
        </p:nvSpPr>
        <p:spPr>
          <a:xfrm>
            <a:off x="5304358" y="2786447"/>
            <a:ext cx="1887756" cy="38100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30 – 44 years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8E26A888-93B1-FD52-0CAD-9F6B84B9468C}"/>
              </a:ext>
            </a:extLst>
          </p:cNvPr>
          <p:cNvSpPr/>
          <p:nvPr/>
        </p:nvSpPr>
        <p:spPr>
          <a:xfrm>
            <a:off x="685800" y="4160138"/>
            <a:ext cx="3288544" cy="1009650"/>
          </a:xfrm>
          <a:prstGeom prst="snip2DiagRect">
            <a:avLst/>
          </a:prstGeom>
          <a:solidFill>
            <a:srgbClr val="92D05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D14016-1BAE-B80B-9EF4-3D7DA59BCCDE}"/>
              </a:ext>
            </a:extLst>
          </p:cNvPr>
          <p:cNvSpPr txBox="1">
            <a:spLocks/>
          </p:cNvSpPr>
          <p:nvPr/>
        </p:nvSpPr>
        <p:spPr>
          <a:xfrm>
            <a:off x="1416960" y="4572000"/>
            <a:ext cx="1541585" cy="45793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22 %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0BDA2F-7764-A1A5-C033-E0C9001FC71C}"/>
              </a:ext>
            </a:extLst>
          </p:cNvPr>
          <p:cNvSpPr/>
          <p:nvPr/>
        </p:nvSpPr>
        <p:spPr>
          <a:xfrm>
            <a:off x="4355403" y="4245793"/>
            <a:ext cx="321803" cy="1631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0F97F80-E2DB-08B0-098A-0045086CA962}"/>
              </a:ext>
            </a:extLst>
          </p:cNvPr>
          <p:cNvSpPr txBox="1">
            <a:spLocks/>
          </p:cNvSpPr>
          <p:nvPr/>
        </p:nvSpPr>
        <p:spPr>
          <a:xfrm>
            <a:off x="5279740" y="4160138"/>
            <a:ext cx="1887756" cy="38100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US" sz="4800" b="1" spc="-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45– 59 years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B0E801B8-86DE-F679-E997-96C076AE5F8C}"/>
              </a:ext>
            </a:extLst>
          </p:cNvPr>
          <p:cNvSpPr/>
          <p:nvPr/>
        </p:nvSpPr>
        <p:spPr>
          <a:xfrm>
            <a:off x="830288" y="5489003"/>
            <a:ext cx="3288544" cy="1009650"/>
          </a:xfrm>
          <a:prstGeom prst="snip2DiagRect">
            <a:avLst/>
          </a:prstGeom>
          <a:solidFill>
            <a:schemeClr val="tx1">
              <a:lumMod val="8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8A0594-8115-DE1B-6654-693544229AAE}"/>
              </a:ext>
            </a:extLst>
          </p:cNvPr>
          <p:cNvSpPr txBox="1">
            <a:spLocks/>
          </p:cNvSpPr>
          <p:nvPr/>
        </p:nvSpPr>
        <p:spPr>
          <a:xfrm>
            <a:off x="1559279" y="5866668"/>
            <a:ext cx="1541585" cy="45793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11 %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4ADB2E-ACDC-CAE6-E775-69EB835C1929}"/>
              </a:ext>
            </a:extLst>
          </p:cNvPr>
          <p:cNvSpPr/>
          <p:nvPr/>
        </p:nvSpPr>
        <p:spPr>
          <a:xfrm>
            <a:off x="4355402" y="5505183"/>
            <a:ext cx="321803" cy="163161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04390FB-929E-3F04-F161-5B069CF7203C}"/>
              </a:ext>
            </a:extLst>
          </p:cNvPr>
          <p:cNvSpPr txBox="1">
            <a:spLocks/>
          </p:cNvSpPr>
          <p:nvPr/>
        </p:nvSpPr>
        <p:spPr>
          <a:xfrm>
            <a:off x="5257466" y="5391716"/>
            <a:ext cx="2133934" cy="38100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US" sz="4800" b="1" spc="-5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60 years and above</a:t>
            </a:r>
            <a:endParaRPr lang="en-US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-828" y="0"/>
            <a:ext cx="91455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166" y="4038600"/>
            <a:ext cx="6691667" cy="2438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32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Asif Shahzad</a:t>
            </a:r>
          </a:p>
          <a:p>
            <a:pPr algn="ctr">
              <a:buNone/>
            </a:pP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Director Awareness Program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Umeed Development Organization</a:t>
            </a:r>
          </a:p>
          <a:p>
            <a:pPr algn="ctr">
              <a:buNone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+92</a:t>
            </a:r>
            <a:r>
              <a:rPr lang="en-US" sz="32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-3027393031</a:t>
            </a:r>
          </a:p>
          <a:p>
            <a:pPr algn="ctr"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Whatsapp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+92</a:t>
            </a:r>
            <a:r>
              <a:rPr lang="en-US" sz="32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-3480596677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667C9-4961-CD3E-0A42-B5FC1B97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40" y="381000"/>
            <a:ext cx="6066720" cy="40320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4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spc="-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use Drugs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F3021C-9240-6E40-0E2B-69CEE0647098}"/>
              </a:ext>
            </a:extLst>
          </p:cNvPr>
          <p:cNvSpPr txBox="1">
            <a:spLocks/>
          </p:cNvSpPr>
          <p:nvPr/>
        </p:nvSpPr>
        <p:spPr>
          <a:xfrm>
            <a:off x="1143000" y="1896592"/>
            <a:ext cx="1541585" cy="45793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" dirty="0">
                <a:solidFill>
                  <a:schemeClr val="bg2"/>
                </a:solidFill>
                <a:latin typeface="Bahnschrift SemiBold Condensed" panose="020B0502040204020203" pitchFamily="34" charset="0"/>
              </a:rPr>
              <a:t>40 %</a:t>
            </a:r>
            <a:endParaRPr lang="en-US" dirty="0">
              <a:solidFill>
                <a:schemeClr val="bg2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6" name="Rectangle: Diagonal Corners Snipped 35">
            <a:extLst>
              <a:ext uri="{FF2B5EF4-FFF2-40B4-BE49-F238E27FC236}">
                <a16:creationId xmlns:a16="http://schemas.microsoft.com/office/drawing/2014/main" id="{AF31D2D2-BA16-2788-88C8-71092FF0D4B3}"/>
              </a:ext>
            </a:extLst>
          </p:cNvPr>
          <p:cNvSpPr/>
          <p:nvPr/>
        </p:nvSpPr>
        <p:spPr>
          <a:xfrm>
            <a:off x="269910" y="1367337"/>
            <a:ext cx="4829350" cy="770549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Diagonal Corners Snipped 36">
            <a:extLst>
              <a:ext uri="{FF2B5EF4-FFF2-40B4-BE49-F238E27FC236}">
                <a16:creationId xmlns:a16="http://schemas.microsoft.com/office/drawing/2014/main" id="{412EEF52-3594-0E12-DE62-852E368E9EB5}"/>
              </a:ext>
            </a:extLst>
          </p:cNvPr>
          <p:cNvSpPr/>
          <p:nvPr/>
        </p:nvSpPr>
        <p:spPr>
          <a:xfrm>
            <a:off x="1385975" y="2358666"/>
            <a:ext cx="4343400" cy="759976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id="{3757F674-3FAC-5CCB-9DC2-1963EDDAAD9F}"/>
              </a:ext>
            </a:extLst>
          </p:cNvPr>
          <p:cNvSpPr/>
          <p:nvPr/>
        </p:nvSpPr>
        <p:spPr>
          <a:xfrm>
            <a:off x="2362200" y="3371104"/>
            <a:ext cx="3944816" cy="68146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id="{E757200F-9052-3DD2-9B96-8CFEED906220}"/>
              </a:ext>
            </a:extLst>
          </p:cNvPr>
          <p:cNvSpPr/>
          <p:nvPr/>
        </p:nvSpPr>
        <p:spPr>
          <a:xfrm>
            <a:off x="3648388" y="4305026"/>
            <a:ext cx="3352800" cy="71298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id="{369A68DD-9943-50F9-D832-9F2D63EA530D}"/>
              </a:ext>
            </a:extLst>
          </p:cNvPr>
          <p:cNvSpPr/>
          <p:nvPr/>
        </p:nvSpPr>
        <p:spPr>
          <a:xfrm>
            <a:off x="3962400" y="5270475"/>
            <a:ext cx="3352800" cy="71298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430FCC42-7560-D90E-9E07-2F2B0AC04E8F}"/>
              </a:ext>
            </a:extLst>
          </p:cNvPr>
          <p:cNvSpPr/>
          <p:nvPr/>
        </p:nvSpPr>
        <p:spPr>
          <a:xfrm>
            <a:off x="5181600" y="6235924"/>
            <a:ext cx="2438400" cy="58953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F5A2A7F-96D2-10E6-9C6A-95EEA7A199D5}"/>
              </a:ext>
            </a:extLst>
          </p:cNvPr>
          <p:cNvSpPr txBox="1">
            <a:spLocks/>
          </p:cNvSpPr>
          <p:nvPr/>
        </p:nvSpPr>
        <p:spPr>
          <a:xfrm>
            <a:off x="1239854" y="1546737"/>
            <a:ext cx="2889461" cy="457932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Relaxation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DCC85E4-E6B6-809F-EB6E-E3CD195734ED}"/>
              </a:ext>
            </a:extLst>
          </p:cNvPr>
          <p:cNvSpPr txBox="1">
            <a:spLocks/>
          </p:cNvSpPr>
          <p:nvPr/>
        </p:nvSpPr>
        <p:spPr>
          <a:xfrm>
            <a:off x="2684584" y="2570700"/>
            <a:ext cx="2889461" cy="457932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Relief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4E87A9F-5E3E-5D05-102A-648E1E6636D3}"/>
              </a:ext>
            </a:extLst>
          </p:cNvPr>
          <p:cNvSpPr txBox="1">
            <a:spLocks/>
          </p:cNvSpPr>
          <p:nvPr/>
        </p:nvSpPr>
        <p:spPr>
          <a:xfrm>
            <a:off x="3422860" y="3524798"/>
            <a:ext cx="2889461" cy="457932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1FD8F2F-9556-6798-5436-3288B6F6B68C}"/>
              </a:ext>
            </a:extLst>
          </p:cNvPr>
          <p:cNvSpPr txBox="1">
            <a:spLocks/>
          </p:cNvSpPr>
          <p:nvPr/>
        </p:nvSpPr>
        <p:spPr>
          <a:xfrm>
            <a:off x="4349539" y="4459292"/>
            <a:ext cx="2889461" cy="457932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Freshness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D0F7908-4DC0-439A-7396-3620EDF0CE3D}"/>
              </a:ext>
            </a:extLst>
          </p:cNvPr>
          <p:cNvSpPr txBox="1">
            <a:spLocks/>
          </p:cNvSpPr>
          <p:nvPr/>
        </p:nvSpPr>
        <p:spPr>
          <a:xfrm>
            <a:off x="4953000" y="5471491"/>
            <a:ext cx="2438400" cy="409236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Sleepy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00B2C4C-1D81-6631-080C-58B721124143}"/>
              </a:ext>
            </a:extLst>
          </p:cNvPr>
          <p:cNvSpPr txBox="1">
            <a:spLocks/>
          </p:cNvSpPr>
          <p:nvPr/>
        </p:nvSpPr>
        <p:spPr>
          <a:xfrm>
            <a:off x="5559531" y="6354706"/>
            <a:ext cx="2177701" cy="38809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Experimental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Flowchart: Punched Tape 48">
            <a:extLst>
              <a:ext uri="{FF2B5EF4-FFF2-40B4-BE49-F238E27FC236}">
                <a16:creationId xmlns:a16="http://schemas.microsoft.com/office/drawing/2014/main" id="{7B520D0A-A277-91AC-D087-64CC17B8376F}"/>
              </a:ext>
            </a:extLst>
          </p:cNvPr>
          <p:cNvSpPr/>
          <p:nvPr/>
        </p:nvSpPr>
        <p:spPr>
          <a:xfrm>
            <a:off x="5645779" y="1506087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unched Tape 49">
            <a:extLst>
              <a:ext uri="{FF2B5EF4-FFF2-40B4-BE49-F238E27FC236}">
                <a16:creationId xmlns:a16="http://schemas.microsoft.com/office/drawing/2014/main" id="{0E803DB0-B5F8-B723-DEFB-E2BB4360C5D0}"/>
              </a:ext>
            </a:extLst>
          </p:cNvPr>
          <p:cNvSpPr/>
          <p:nvPr/>
        </p:nvSpPr>
        <p:spPr>
          <a:xfrm>
            <a:off x="6019800" y="2486752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55 %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1" name="Flowchart: Punched Tape 50">
            <a:extLst>
              <a:ext uri="{FF2B5EF4-FFF2-40B4-BE49-F238E27FC236}">
                <a16:creationId xmlns:a16="http://schemas.microsoft.com/office/drawing/2014/main" id="{C989AEEB-D57D-7CC3-BE87-0EF33AA3EE51}"/>
              </a:ext>
            </a:extLst>
          </p:cNvPr>
          <p:cNvSpPr/>
          <p:nvPr/>
        </p:nvSpPr>
        <p:spPr>
          <a:xfrm>
            <a:off x="6518032" y="3468445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50 %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2" name="Flowchart: Punched Tape 51">
            <a:extLst>
              <a:ext uri="{FF2B5EF4-FFF2-40B4-BE49-F238E27FC236}">
                <a16:creationId xmlns:a16="http://schemas.microsoft.com/office/drawing/2014/main" id="{AF8F119D-494E-5768-C6FF-5DCC44649A71}"/>
              </a:ext>
            </a:extLst>
          </p:cNvPr>
          <p:cNvSpPr/>
          <p:nvPr/>
        </p:nvSpPr>
        <p:spPr>
          <a:xfrm>
            <a:off x="7191550" y="4445514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44 %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Flowchart: Punched Tape 52">
            <a:extLst>
              <a:ext uri="{FF2B5EF4-FFF2-40B4-BE49-F238E27FC236}">
                <a16:creationId xmlns:a16="http://schemas.microsoft.com/office/drawing/2014/main" id="{527946DF-3D52-C304-91CF-7E4EFC422EC1}"/>
              </a:ext>
            </a:extLst>
          </p:cNvPr>
          <p:cNvSpPr/>
          <p:nvPr/>
        </p:nvSpPr>
        <p:spPr>
          <a:xfrm>
            <a:off x="7420429" y="5404736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35 %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Flowchart: Punched Tape 53">
            <a:extLst>
              <a:ext uri="{FF2B5EF4-FFF2-40B4-BE49-F238E27FC236}">
                <a16:creationId xmlns:a16="http://schemas.microsoft.com/office/drawing/2014/main" id="{D9336A72-7641-0EEA-27B9-C4C942C5C3DF}"/>
              </a:ext>
            </a:extLst>
          </p:cNvPr>
          <p:cNvSpPr/>
          <p:nvPr/>
        </p:nvSpPr>
        <p:spPr>
          <a:xfrm>
            <a:off x="7737232" y="6268106"/>
            <a:ext cx="1219200" cy="457932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27 %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5A1D29C-CFE2-23FD-E263-50617414ACD2}"/>
              </a:ext>
            </a:extLst>
          </p:cNvPr>
          <p:cNvSpPr txBox="1">
            <a:spLocks/>
          </p:cNvSpPr>
          <p:nvPr/>
        </p:nvSpPr>
        <p:spPr>
          <a:xfrm>
            <a:off x="5574044" y="1494245"/>
            <a:ext cx="1427143" cy="493351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58 %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84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meed Data\Awareness Sessions Data\TYPES-OF-DRUGS-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Umeed Data\Awareness Sessions Data\drugs-of-ab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52400" y="411777"/>
            <a:ext cx="89916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b="1" u="sng" spc="-1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DO PEOPLE TAKE</a:t>
            </a:r>
            <a:br>
              <a:rPr lang="en-US" sz="4300" b="1" u="sng" spc="-1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300" b="1" u="sng" spc="-1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DRUGS?</a:t>
            </a:r>
            <a:endParaRPr sz="43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133600"/>
            <a:ext cx="7467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To feel good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To feel better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To do better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Family Pressure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Social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Pressure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Academic Pressure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0"/>
            <a:ext cx="4419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4419600" y="1"/>
            <a:ext cx="4724401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457200" y="427166"/>
            <a:ext cx="830580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b="1" u="sng" spc="-1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SYMPTOMS OF DRUG ADDICTION </a:t>
            </a:r>
            <a:br>
              <a:rPr lang="en-US" sz="4300" b="1" u="sng" spc="-1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sz="43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828800"/>
            <a:ext cx="84582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Behavior Change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Neglecting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or losing interest in activities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Relationship difficulties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Employment </a:t>
            </a:r>
            <a:r>
              <a:rPr lang="en-US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Issues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Health Problem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Academic Issues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en-US" sz="2800" noProof="0" dirty="0">
                <a:latin typeface="Aharoni" panose="02010803020104030203" pitchFamily="2" charset="-79"/>
                <a:cs typeface="Aharoni" panose="02010803020104030203" pitchFamily="2" charset="-79"/>
              </a:rPr>
              <a:t>Avoiding people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1373</TotalTime>
  <Words>367</Words>
  <Application>Microsoft Office PowerPoint</Application>
  <PresentationFormat>On-screen Show (4:3)</PresentationFormat>
  <Paragraphs>121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Aharoni</vt:lpstr>
      <vt:lpstr>Arial</vt:lpstr>
      <vt:lpstr>Arial Black</vt:lpstr>
      <vt:lpstr>Arial Rounded MT Bold</vt:lpstr>
      <vt:lpstr>Bahnschrift SemiBold Condensed</vt:lpstr>
      <vt:lpstr>Calibri</vt:lpstr>
      <vt:lpstr>Comic Sans MS</vt:lpstr>
      <vt:lpstr>Franklin Gothic Book</vt:lpstr>
      <vt:lpstr>Wingdings</vt:lpstr>
      <vt:lpstr>Wingdings 2</vt:lpstr>
      <vt:lpstr>Technic</vt:lpstr>
      <vt:lpstr>DRUG</vt:lpstr>
      <vt:lpstr>WHAT IS ADDICTION</vt:lpstr>
      <vt:lpstr>Drugs users age wise in Pakistan </vt:lpstr>
      <vt:lpstr>Why use Drugs</vt:lpstr>
      <vt:lpstr>PowerPoint Presentation</vt:lpstr>
      <vt:lpstr>PowerPoint Presentation</vt:lpstr>
      <vt:lpstr>WHY DO PEOPLE TAKE  DRUGS?</vt:lpstr>
      <vt:lpstr>PowerPoint Presentation</vt:lpstr>
      <vt:lpstr>SYMPTOMS OF DRUG ADDICTION  </vt:lpstr>
      <vt:lpstr>PowerPoint Presentation</vt:lpstr>
      <vt:lpstr>SIDE EFFECTS</vt:lpstr>
      <vt:lpstr>PHYSICAL EFFECTS</vt:lpstr>
      <vt:lpstr>PHYSICAL EFFECTS</vt:lpstr>
      <vt:lpstr>PHYSICAL EFFECTS</vt:lpstr>
      <vt:lpstr>PowerPoint Presentation</vt:lpstr>
      <vt:lpstr>RISK FACTORS</vt:lpstr>
      <vt:lpstr>RISK FACTORS</vt:lpstr>
      <vt:lpstr>RISK FACTORS</vt:lpstr>
      <vt:lpstr>RISK FACTORS</vt:lpstr>
      <vt:lpstr>RISK FACTORS</vt:lpstr>
      <vt:lpstr>PROTECTIVE FACTORS</vt:lpstr>
      <vt:lpstr>PROTECTIVE FACTORS</vt:lpstr>
      <vt:lpstr>PROTECTIVE FACTORS</vt:lpstr>
      <vt:lpstr>OVERCOMING DRUG ADDICTION</vt:lpstr>
      <vt:lpstr>BUILD A MEANINGFUL DRUG FREE LIFE</vt:lpstr>
      <vt:lpstr>PowerPoint Presentation</vt:lpstr>
      <vt:lpstr>Mr.Micheal Age 22</vt:lpstr>
      <vt:lpstr>Mr.Qamar Age 25</vt:lpstr>
      <vt:lpstr>Mr.Adress Age 21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SXW</dc:creator>
  <cp:lastModifiedBy>SharCom</cp:lastModifiedBy>
  <cp:revision>91</cp:revision>
  <dcterms:created xsi:type="dcterms:W3CDTF">2019-01-02T07:49:36Z</dcterms:created>
  <dcterms:modified xsi:type="dcterms:W3CDTF">2024-07-19T11:05:22Z</dcterms:modified>
</cp:coreProperties>
</file>