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78" r:id="rId3"/>
    <p:sldId id="279" r:id="rId4"/>
    <p:sldId id="287" r:id="rId5"/>
    <p:sldId id="280" r:id="rId6"/>
    <p:sldId id="281" r:id="rId7"/>
    <p:sldId id="282" r:id="rId8"/>
    <p:sldId id="283" r:id="rId9"/>
    <p:sldId id="284" r:id="rId10"/>
    <p:sldId id="285" r:id="rId11"/>
    <p:sldId id="275" r:id="rId12"/>
    <p:sldId id="271" r:id="rId13"/>
    <p:sldId id="256" r:id="rId14"/>
    <p:sldId id="277" r:id="rId15"/>
    <p:sldId id="286" r:id="rId16"/>
    <p:sldId id="260" r:id="rId17"/>
    <p:sldId id="262" r:id="rId18"/>
    <p:sldId id="288" r:id="rId19"/>
    <p:sldId id="289" r:id="rId20"/>
    <p:sldId id="290" r:id="rId21"/>
    <p:sldId id="291" r:id="rId22"/>
    <p:sldId id="273" r:id="rId23"/>
    <p:sldId id="269" r:id="rId24"/>
    <p:sldId id="272" r:id="rId25"/>
    <p:sldId id="276" r:id="rId2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32945EC-4C78-4877-83EC-9E81FC6E2269}"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644FE8-E28B-42D4-9D2A-A74E5ED40F1B}"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63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2945EC-4C78-4877-83EC-9E81FC6E2269}"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644FE8-E28B-42D4-9D2A-A74E5ED40F1B}" type="slidenum">
              <a:rPr lang="es-MX" smtClean="0"/>
              <a:t>‹Nº›</a:t>
            </a:fld>
            <a:endParaRPr lang="es-MX"/>
          </a:p>
        </p:txBody>
      </p:sp>
    </p:spTree>
    <p:extLst>
      <p:ext uri="{BB962C8B-B14F-4D97-AF65-F5344CB8AC3E}">
        <p14:creationId xmlns:p14="http://schemas.microsoft.com/office/powerpoint/2010/main" val="306645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2945EC-4C78-4877-83EC-9E81FC6E2269}"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644FE8-E28B-42D4-9D2A-A74E5ED40F1B}" type="slidenum">
              <a:rPr lang="es-MX" smtClean="0"/>
              <a:t>‹Nº›</a:t>
            </a:fld>
            <a:endParaRPr lang="es-MX"/>
          </a:p>
        </p:txBody>
      </p:sp>
    </p:spTree>
    <p:extLst>
      <p:ext uri="{BB962C8B-B14F-4D97-AF65-F5344CB8AC3E}">
        <p14:creationId xmlns:p14="http://schemas.microsoft.com/office/powerpoint/2010/main" val="21618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2945EC-4C78-4877-83EC-9E81FC6E2269}"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644FE8-E28B-42D4-9D2A-A74E5ED40F1B}" type="slidenum">
              <a:rPr lang="es-MX" smtClean="0"/>
              <a:t>‹Nº›</a:t>
            </a:fld>
            <a:endParaRPr lang="es-MX"/>
          </a:p>
        </p:txBody>
      </p:sp>
    </p:spTree>
    <p:extLst>
      <p:ext uri="{BB962C8B-B14F-4D97-AF65-F5344CB8AC3E}">
        <p14:creationId xmlns:p14="http://schemas.microsoft.com/office/powerpoint/2010/main" val="189524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32945EC-4C78-4877-83EC-9E81FC6E2269}" type="datetimeFigureOut">
              <a:rPr lang="es-MX" smtClean="0"/>
              <a:t>05/12/2021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D644FE8-E28B-42D4-9D2A-A74E5ED40F1B}"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0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32945EC-4C78-4877-83EC-9E81FC6E2269}" type="datetimeFigureOut">
              <a:rPr lang="es-MX" smtClean="0"/>
              <a:t>05/12/2021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644FE8-E28B-42D4-9D2A-A74E5ED40F1B}" type="slidenum">
              <a:rPr lang="es-MX" smtClean="0"/>
              <a:t>‹Nº›</a:t>
            </a:fld>
            <a:endParaRPr lang="es-MX"/>
          </a:p>
        </p:txBody>
      </p:sp>
    </p:spTree>
    <p:extLst>
      <p:ext uri="{BB962C8B-B14F-4D97-AF65-F5344CB8AC3E}">
        <p14:creationId xmlns:p14="http://schemas.microsoft.com/office/powerpoint/2010/main" val="423841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32945EC-4C78-4877-83EC-9E81FC6E2269}" type="datetimeFigureOut">
              <a:rPr lang="es-MX" smtClean="0"/>
              <a:t>05/12/2021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D644FE8-E28B-42D4-9D2A-A74E5ED40F1B}" type="slidenum">
              <a:rPr lang="es-MX" smtClean="0"/>
              <a:t>‹Nº›</a:t>
            </a:fld>
            <a:endParaRPr lang="es-MX"/>
          </a:p>
        </p:txBody>
      </p:sp>
    </p:spTree>
    <p:extLst>
      <p:ext uri="{BB962C8B-B14F-4D97-AF65-F5344CB8AC3E}">
        <p14:creationId xmlns:p14="http://schemas.microsoft.com/office/powerpoint/2010/main" val="20122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32945EC-4C78-4877-83EC-9E81FC6E2269}" type="datetimeFigureOut">
              <a:rPr lang="es-MX" smtClean="0"/>
              <a:t>05/12/2021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D644FE8-E28B-42D4-9D2A-A74E5ED40F1B}" type="slidenum">
              <a:rPr lang="es-MX" smtClean="0"/>
              <a:t>‹Nº›</a:t>
            </a:fld>
            <a:endParaRPr lang="es-MX"/>
          </a:p>
        </p:txBody>
      </p:sp>
    </p:spTree>
    <p:extLst>
      <p:ext uri="{BB962C8B-B14F-4D97-AF65-F5344CB8AC3E}">
        <p14:creationId xmlns:p14="http://schemas.microsoft.com/office/powerpoint/2010/main" val="416844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2945EC-4C78-4877-83EC-9E81FC6E2269}" type="datetimeFigureOut">
              <a:rPr lang="es-MX" smtClean="0"/>
              <a:t>05/12/2021</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2D644FE8-E28B-42D4-9D2A-A74E5ED40F1B}" type="slidenum">
              <a:rPr lang="es-MX" smtClean="0"/>
              <a:t>‹Nº›</a:t>
            </a:fld>
            <a:endParaRPr lang="es-MX"/>
          </a:p>
        </p:txBody>
      </p:sp>
    </p:spTree>
    <p:extLst>
      <p:ext uri="{BB962C8B-B14F-4D97-AF65-F5344CB8AC3E}">
        <p14:creationId xmlns:p14="http://schemas.microsoft.com/office/powerpoint/2010/main" val="101466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32945EC-4C78-4877-83EC-9E81FC6E2269}" type="datetimeFigureOut">
              <a:rPr lang="es-MX" smtClean="0"/>
              <a:t>05/12/2021</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644FE8-E28B-42D4-9D2A-A74E5ED40F1B}" type="slidenum">
              <a:rPr lang="es-MX" smtClean="0"/>
              <a:t>‹Nº›</a:t>
            </a:fld>
            <a:endParaRPr lang="es-MX"/>
          </a:p>
        </p:txBody>
      </p:sp>
    </p:spTree>
    <p:extLst>
      <p:ext uri="{BB962C8B-B14F-4D97-AF65-F5344CB8AC3E}">
        <p14:creationId xmlns:p14="http://schemas.microsoft.com/office/powerpoint/2010/main" val="97704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32945EC-4C78-4877-83EC-9E81FC6E2269}" type="datetimeFigureOut">
              <a:rPr lang="es-MX" smtClean="0"/>
              <a:t>05/12/2021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D644FE8-E28B-42D4-9D2A-A74E5ED40F1B}" type="slidenum">
              <a:rPr lang="es-MX" smtClean="0"/>
              <a:t>‹Nº›</a:t>
            </a:fld>
            <a:endParaRPr lang="es-MX"/>
          </a:p>
        </p:txBody>
      </p:sp>
    </p:spTree>
    <p:extLst>
      <p:ext uri="{BB962C8B-B14F-4D97-AF65-F5344CB8AC3E}">
        <p14:creationId xmlns:p14="http://schemas.microsoft.com/office/powerpoint/2010/main" val="309866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32945EC-4C78-4877-83EC-9E81FC6E2269}" type="datetimeFigureOut">
              <a:rPr lang="es-MX" smtClean="0"/>
              <a:t>05/12/2021</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644FE8-E28B-42D4-9D2A-A74E5ED40F1B}"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80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hyperlink" Target="http://www.seetp.com./Art&#237;culos/SALAMANCAcast.pdf" TargetMode="External"/><Relationship Id="rId2" Type="http://schemas.openxmlformats.org/officeDocument/2006/relationships/hyperlink" Target="http://www.adicciones.es/index.php/adicciones/article/view/255"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velezramiro@hotmail.com" TargetMode="External"/><Relationship Id="rId2" Type="http://schemas.openxmlformats.org/officeDocument/2006/relationships/hyperlink" Target="mailto:cijchihuahua@cij.Gob.mx"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jpeg"/><Relationship Id="rId5" Type="http://schemas.openxmlformats.org/officeDocument/2006/relationships/image" Target="../media/image8.png"/><Relationship Id="rId10"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mx/url?sa=i&amp;rct=j&amp;q=&amp;esrc=s&amp;source=images&amp;cd=&amp;cad=rja&amp;uact=8&amp;ved=2ahUKEwjjn6Km8tjaAhVl7oMKHUXmCpIQjRx6BAgAEAU&amp;url=https://www.brunoticias.com/cij-ofrece-atencion-psicologica-a-migrantes-sus-familias/&amp;psig=AOvVaw3xYbNQE8GXFo5E-dsdyDKF&amp;ust=15248648248360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6940" y="1623033"/>
            <a:ext cx="10550769" cy="4257261"/>
          </a:xfrm>
        </p:spPr>
        <p:txBody>
          <a:bodyPr>
            <a:normAutofit/>
          </a:bodyPr>
          <a:lstStyle/>
          <a:p>
            <a:pPr algn="ctr"/>
            <a:r>
              <a:rPr lang="en-US" dirty="0">
                <a:solidFill>
                  <a:schemeClr val="accent1"/>
                </a:solidFill>
                <a:effectLst>
                  <a:outerShdw blurRad="38100" dist="38100" dir="2700000" algn="tl">
                    <a:srgbClr val="000000">
                      <a:alpha val="43137"/>
                    </a:srgbClr>
                  </a:outerShdw>
                </a:effectLst>
              </a:rPr>
              <a:t>Evidence-based medicine. Dual pathology, multidisciplinary approach</a:t>
            </a:r>
            <a:r>
              <a:rPr lang="es-MX" dirty="0">
                <a:solidFill>
                  <a:schemeClr val="accent1"/>
                </a:solidFill>
                <a:effectLst>
                  <a:outerShdw blurRad="38100" dist="38100" dir="2700000" algn="tl">
                    <a:srgbClr val="000000">
                      <a:alpha val="43137"/>
                    </a:srgbClr>
                  </a:outerShdw>
                </a:effectLst>
              </a:rPr>
              <a:t>.</a:t>
            </a:r>
            <a:br>
              <a:rPr lang="es-MX" dirty="0"/>
            </a:br>
            <a:br>
              <a:rPr lang="es-MX" dirty="0"/>
            </a:br>
            <a:br>
              <a:rPr lang="es-MX" dirty="0"/>
            </a:br>
            <a:r>
              <a:rPr lang="es-MX" dirty="0">
                <a:latin typeface="+mn-lt"/>
              </a:rPr>
              <a:t>Dr. Ramiro Velez Sagarnaga.</a:t>
            </a:r>
            <a:br>
              <a:rPr lang="es-MX" sz="2800" dirty="0">
                <a:latin typeface="+mn-lt"/>
              </a:rPr>
            </a:br>
            <a:r>
              <a:rPr lang="es-MX" sz="2800" dirty="0">
                <a:latin typeface="+mn-lt"/>
              </a:rPr>
              <a:t>REGIONAL DIRECTOR CIJ CHIHUAHUA</a:t>
            </a:r>
          </a:p>
        </p:txBody>
      </p:sp>
      <p:pic>
        <p:nvPicPr>
          <p:cNvPr id="5"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593" y="84060"/>
            <a:ext cx="4012616" cy="157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72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667" y="531303"/>
            <a:ext cx="11629623" cy="1027042"/>
          </a:xfrm>
        </p:spPr>
        <p:txBody>
          <a:bodyPr>
            <a:normAutofit fontScale="90000"/>
          </a:bodyPr>
          <a:lstStyle/>
          <a:p>
            <a:pPr algn="ctr"/>
            <a:r>
              <a:rPr lang="es-MX" dirty="0">
                <a:solidFill>
                  <a:schemeClr val="accent2"/>
                </a:solidFill>
                <a:effectLst>
                  <a:outerShdw blurRad="38100" dist="38100" dir="2700000" algn="tl">
                    <a:srgbClr val="000000">
                      <a:alpha val="43137"/>
                    </a:srgbClr>
                  </a:outerShdw>
                </a:effectLst>
              </a:rPr>
              <a:t>5</a:t>
            </a:r>
            <a:r>
              <a:rPr lang="es-MX" sz="4000" dirty="0">
                <a:solidFill>
                  <a:schemeClr val="accent2"/>
                </a:solidFill>
                <a:effectLst>
                  <a:outerShdw blurRad="38100" dist="38100" dir="2700000" algn="tl">
                    <a:srgbClr val="000000">
                      <a:alpha val="43137"/>
                    </a:srgbClr>
                  </a:outerShdw>
                </a:effectLst>
              </a:rPr>
              <a:t>.- </a:t>
            </a:r>
            <a:r>
              <a:rPr lang="en-US" sz="4000" dirty="0">
                <a:solidFill>
                  <a:schemeClr val="accent2"/>
                </a:solidFill>
                <a:effectLst>
                  <a:outerShdw blurRad="38100" dist="38100" dir="2700000" algn="tl">
                    <a:srgbClr val="000000">
                      <a:alpha val="43137"/>
                    </a:srgbClr>
                  </a:outerShdw>
                </a:effectLst>
              </a:rPr>
              <a:t>Evaluate the effectiveness of the process and the treatment.</a:t>
            </a:r>
            <a:endParaRPr lang="es-MX" sz="4000" dirty="0">
              <a:solidFill>
                <a:schemeClr val="accent2"/>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012279" y="2743201"/>
            <a:ext cx="10228401" cy="2524258"/>
          </a:xfrm>
        </p:spPr>
        <p:txBody>
          <a:bodyPr>
            <a:normAutofit lnSpcReduction="10000"/>
          </a:bodyPr>
          <a:lstStyle/>
          <a:p>
            <a:r>
              <a:rPr lang="es-MX" sz="2800" dirty="0" err="1"/>
              <a:t>Rubin</a:t>
            </a:r>
            <a:r>
              <a:rPr lang="es-MX" sz="2800" dirty="0"/>
              <a:t>, A &amp;</a:t>
            </a:r>
            <a:r>
              <a:rPr lang="es-MX" sz="2800" dirty="0" err="1"/>
              <a:t>Bellamy</a:t>
            </a:r>
            <a:r>
              <a:rPr lang="es-MX" sz="2800" dirty="0"/>
              <a:t>, J. (2012) </a:t>
            </a:r>
            <a:r>
              <a:rPr lang="es-MX" sz="2800" dirty="0" err="1"/>
              <a:t>Practitioner’s</a:t>
            </a:r>
            <a:r>
              <a:rPr lang="es-MX" sz="2800" dirty="0"/>
              <a:t> Guide </a:t>
            </a:r>
            <a:r>
              <a:rPr lang="es-MX" sz="2800" dirty="0" err="1"/>
              <a:t>to</a:t>
            </a:r>
            <a:r>
              <a:rPr lang="es-MX" sz="2800" dirty="0"/>
              <a:t> </a:t>
            </a:r>
            <a:r>
              <a:rPr lang="es-MX" sz="2800" dirty="0" err="1"/>
              <a:t>Using</a:t>
            </a:r>
            <a:r>
              <a:rPr lang="es-MX" sz="2800" dirty="0"/>
              <a:t> </a:t>
            </a:r>
            <a:r>
              <a:rPr lang="es-MX" sz="2800" dirty="0" err="1"/>
              <a:t>Research</a:t>
            </a:r>
            <a:r>
              <a:rPr lang="es-MX" sz="2800" dirty="0"/>
              <a:t> </a:t>
            </a:r>
            <a:r>
              <a:rPr lang="es-MX" sz="2800" dirty="0" err="1"/>
              <a:t>for</a:t>
            </a:r>
            <a:r>
              <a:rPr lang="es-MX" sz="2800" dirty="0"/>
              <a:t> </a:t>
            </a:r>
            <a:r>
              <a:rPr lang="es-MX" sz="2800" dirty="0" err="1"/>
              <a:t>evidence-Based</a:t>
            </a:r>
            <a:r>
              <a:rPr lang="es-MX" sz="2800" dirty="0"/>
              <a:t> </a:t>
            </a:r>
            <a:r>
              <a:rPr lang="es-MX" sz="2800" dirty="0" err="1"/>
              <a:t>Practice.USA..John</a:t>
            </a:r>
            <a:r>
              <a:rPr lang="es-MX" sz="2800" dirty="0"/>
              <a:t> </a:t>
            </a:r>
            <a:r>
              <a:rPr lang="es-MX" sz="2800" dirty="0" err="1"/>
              <a:t>Wiley</a:t>
            </a:r>
            <a:r>
              <a:rPr lang="es-MX" sz="2800" dirty="0"/>
              <a:t> &amp; </a:t>
            </a:r>
            <a:r>
              <a:rPr lang="es-MX" sz="2800" dirty="0" err="1"/>
              <a:t>Sons</a:t>
            </a:r>
            <a:r>
              <a:rPr lang="es-MX" sz="2800" dirty="0"/>
              <a:t>.</a:t>
            </a:r>
          </a:p>
          <a:p>
            <a:endParaRPr lang="es-MX" sz="2800" dirty="0"/>
          </a:p>
          <a:p>
            <a:r>
              <a:rPr lang="es-MX" sz="2800" dirty="0" err="1"/>
              <a:t>Glasziou</a:t>
            </a:r>
            <a:r>
              <a:rPr lang="es-MX" sz="2800" dirty="0"/>
              <a:t>, P. Del Mar, C. % Salisbury, J. (2003). </a:t>
            </a:r>
            <a:r>
              <a:rPr lang="es-MX" sz="2800" dirty="0" err="1"/>
              <a:t>Evidence-based</a:t>
            </a:r>
            <a:r>
              <a:rPr lang="es-MX" sz="2800" dirty="0"/>
              <a:t> Medicine </a:t>
            </a:r>
            <a:r>
              <a:rPr lang="es-MX" sz="2800" dirty="0" err="1"/>
              <a:t>Workbook</a:t>
            </a:r>
            <a:r>
              <a:rPr lang="es-MX" sz="2800" dirty="0"/>
              <a:t>. </a:t>
            </a:r>
            <a:r>
              <a:rPr lang="es-MX" sz="2800" dirty="0" err="1"/>
              <a:t>Finding</a:t>
            </a:r>
            <a:r>
              <a:rPr lang="es-MX" sz="2800" dirty="0"/>
              <a:t> and </a:t>
            </a:r>
            <a:r>
              <a:rPr lang="es-MX" sz="2800" dirty="0" err="1"/>
              <a:t>appling</a:t>
            </a:r>
            <a:r>
              <a:rPr lang="es-MX" sz="2800" dirty="0"/>
              <a:t> </a:t>
            </a:r>
            <a:r>
              <a:rPr lang="es-MX" sz="2800" dirty="0" err="1"/>
              <a:t>the</a:t>
            </a:r>
            <a:r>
              <a:rPr lang="es-MX" sz="2800" dirty="0"/>
              <a:t> </a:t>
            </a:r>
            <a:r>
              <a:rPr lang="es-MX" sz="2800" dirty="0" err="1"/>
              <a:t>best</a:t>
            </a:r>
            <a:r>
              <a:rPr lang="es-MX" sz="2800" dirty="0"/>
              <a:t> </a:t>
            </a:r>
            <a:r>
              <a:rPr lang="es-MX" sz="2800" dirty="0" err="1"/>
              <a:t>evidence</a:t>
            </a:r>
            <a:r>
              <a:rPr lang="es-MX" sz="2800" dirty="0"/>
              <a:t> </a:t>
            </a:r>
            <a:r>
              <a:rPr lang="es-MX" sz="2800" dirty="0" err="1"/>
              <a:t>to</a:t>
            </a:r>
            <a:r>
              <a:rPr lang="es-MX" sz="2800" dirty="0"/>
              <a:t> </a:t>
            </a:r>
            <a:r>
              <a:rPr lang="es-MX" sz="2800" dirty="0" err="1"/>
              <a:t>improve</a:t>
            </a:r>
            <a:r>
              <a:rPr lang="es-MX" sz="2800" dirty="0"/>
              <a:t> </a:t>
            </a:r>
            <a:r>
              <a:rPr lang="es-MX" sz="2800" dirty="0" err="1"/>
              <a:t>patient</a:t>
            </a:r>
            <a:r>
              <a:rPr lang="es-MX" sz="2800" dirty="0"/>
              <a:t> </a:t>
            </a:r>
            <a:r>
              <a:rPr lang="es-MX" sz="2800" dirty="0" err="1"/>
              <a:t>care</a:t>
            </a:r>
            <a:r>
              <a:rPr lang="es-MX" sz="2800" dirty="0"/>
              <a:t>. </a:t>
            </a:r>
            <a:r>
              <a:rPr lang="es-MX" sz="2800" dirty="0" err="1"/>
              <a:t>Espana</a:t>
            </a:r>
            <a:r>
              <a:rPr lang="es-MX" sz="2800" dirty="0"/>
              <a:t>: BMJ </a:t>
            </a:r>
            <a:r>
              <a:rPr lang="es-MX" sz="2800" dirty="0" err="1"/>
              <a:t>Books</a:t>
            </a:r>
            <a:r>
              <a:rPr lang="es-MX" sz="2800" dirty="0"/>
              <a:t>.</a:t>
            </a:r>
          </a:p>
          <a:p>
            <a:endParaRPr lang="es-MX" dirty="0"/>
          </a:p>
          <a:p>
            <a:endParaRPr lang="es-MX" dirty="0"/>
          </a:p>
          <a:p>
            <a:endParaRPr lang="es-MX" dirty="0"/>
          </a:p>
        </p:txBody>
      </p:sp>
      <p:pic>
        <p:nvPicPr>
          <p:cNvPr id="4"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6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3951" t="22288" r="13390" b="8807"/>
          <a:stretch/>
        </p:blipFill>
        <p:spPr>
          <a:xfrm>
            <a:off x="1079678" y="805497"/>
            <a:ext cx="10032643" cy="5247006"/>
          </a:xfrm>
          <a:prstGeom prst="rect">
            <a:avLst/>
          </a:prstGeom>
        </p:spPr>
      </p:pic>
      <p:pic>
        <p:nvPicPr>
          <p:cNvPr id="5" name="Picture 2" descr="Resultado de imagen para cij">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58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5400" dirty="0">
                <a:solidFill>
                  <a:schemeClr val="accent2"/>
                </a:solidFill>
              </a:rPr>
              <a:t>All of the above leads us</a:t>
            </a:r>
            <a:endParaRPr lang="es-MX" sz="5400" dirty="0">
              <a:solidFill>
                <a:schemeClr val="accent2"/>
              </a:solidFill>
            </a:endParaRPr>
          </a:p>
        </p:txBody>
      </p:sp>
      <p:sp>
        <p:nvSpPr>
          <p:cNvPr id="3" name="2 Marcador de contenido"/>
          <p:cNvSpPr>
            <a:spLocks noGrp="1"/>
          </p:cNvSpPr>
          <p:nvPr>
            <p:ph idx="1"/>
          </p:nvPr>
        </p:nvSpPr>
        <p:spPr/>
        <p:txBody>
          <a:bodyPr/>
          <a:lstStyle/>
          <a:p>
            <a:r>
              <a:rPr lang="en-US" sz="2800" dirty="0"/>
              <a:t>Improve our diagnostics (DSM and CIE)</a:t>
            </a:r>
          </a:p>
          <a:p>
            <a:r>
              <a:rPr lang="en-US" sz="2800" dirty="0"/>
              <a:t>Application of clinical instruments</a:t>
            </a:r>
          </a:p>
          <a:p>
            <a:r>
              <a:rPr lang="en-US" sz="2800" dirty="0"/>
              <a:t>Professionalization</a:t>
            </a:r>
          </a:p>
          <a:p>
            <a:r>
              <a:rPr lang="en-US" sz="2800" dirty="0"/>
              <a:t>Approaches through scientific evidence</a:t>
            </a:r>
          </a:p>
          <a:p>
            <a:r>
              <a:rPr lang="en-US" sz="2800" dirty="0"/>
              <a:t>Multi and transdisciplinary teams</a:t>
            </a:r>
            <a:endParaRPr lang="es-MX" dirty="0"/>
          </a:p>
        </p:txBody>
      </p:sp>
      <p:pic>
        <p:nvPicPr>
          <p:cNvPr id="4"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5949281"/>
            <a:ext cx="1870026" cy="951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cij">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30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7280" y="951667"/>
            <a:ext cx="9952793" cy="850908"/>
          </a:xfrm>
        </p:spPr>
        <p:txBody>
          <a:bodyPr>
            <a:normAutofit/>
          </a:bodyPr>
          <a:lstStyle/>
          <a:p>
            <a:pPr algn="ctr"/>
            <a:r>
              <a:rPr lang="es-MX" sz="4400" b="1" dirty="0">
                <a:solidFill>
                  <a:srgbClr val="92D050"/>
                </a:solidFill>
              </a:rPr>
              <a:t>Dual </a:t>
            </a:r>
            <a:r>
              <a:rPr lang="es-MX" sz="4400" b="1" dirty="0" err="1">
                <a:solidFill>
                  <a:srgbClr val="92D050"/>
                </a:solidFill>
              </a:rPr>
              <a:t>Pathology</a:t>
            </a:r>
            <a:endParaRPr lang="es-MX" sz="4400" b="1" dirty="0">
              <a:solidFill>
                <a:srgbClr val="92D050"/>
              </a:solidFill>
            </a:endParaRPr>
          </a:p>
        </p:txBody>
      </p:sp>
      <p:pic>
        <p:nvPicPr>
          <p:cNvPr id="4"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41669" y="1931365"/>
            <a:ext cx="11779876" cy="2492990"/>
          </a:xfrm>
          <a:prstGeom prst="rect">
            <a:avLst/>
          </a:prstGeom>
          <a:noFill/>
        </p:spPr>
        <p:txBody>
          <a:bodyPr wrap="square" rtlCol="0">
            <a:spAutoFit/>
          </a:bodyPr>
          <a:lstStyle/>
          <a:p>
            <a:pPr algn="just"/>
            <a:r>
              <a:rPr lang="en-US" sz="3600" dirty="0"/>
              <a:t>It is the </a:t>
            </a:r>
            <a:r>
              <a:rPr lang="en-US" sz="4000" dirty="0">
                <a:solidFill>
                  <a:schemeClr val="accent1"/>
                </a:solidFill>
              </a:rPr>
              <a:t>comorbidity,</a:t>
            </a:r>
            <a:r>
              <a:rPr lang="en-US" sz="3600" dirty="0"/>
              <a:t> </a:t>
            </a:r>
            <a:r>
              <a:rPr lang="en-US" sz="4000" dirty="0">
                <a:solidFill>
                  <a:schemeClr val="bg2">
                    <a:lumMod val="75000"/>
                  </a:schemeClr>
                </a:solidFill>
              </a:rPr>
              <a:t>concurrence</a:t>
            </a:r>
            <a:r>
              <a:rPr lang="en-US" sz="3600" dirty="0"/>
              <a:t> or </a:t>
            </a:r>
            <a:r>
              <a:rPr lang="en-US" sz="4000" dirty="0">
                <a:solidFill>
                  <a:schemeClr val="bg2">
                    <a:lumMod val="50000"/>
                  </a:schemeClr>
                </a:solidFill>
              </a:rPr>
              <a:t>concomitance</a:t>
            </a:r>
            <a:r>
              <a:rPr lang="en-US" sz="3600" dirty="0"/>
              <a:t> of a major psychiatric diagnosis (in Axis I and / or Axis II, according to the DSM-V) with the </a:t>
            </a:r>
            <a:r>
              <a:rPr lang="en-US" sz="4400" dirty="0">
                <a:solidFill>
                  <a:schemeClr val="accent2"/>
                </a:solidFill>
              </a:rPr>
              <a:t>addiction disorder</a:t>
            </a:r>
            <a:r>
              <a:rPr lang="en-US" sz="3600" dirty="0"/>
              <a:t>, generally in the order of pathological consumption and dependence.</a:t>
            </a:r>
          </a:p>
        </p:txBody>
      </p:sp>
    </p:spTree>
    <p:extLst>
      <p:ext uri="{BB962C8B-B14F-4D97-AF65-F5344CB8AC3E}">
        <p14:creationId xmlns:p14="http://schemas.microsoft.com/office/powerpoint/2010/main" val="191402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158" y="943426"/>
            <a:ext cx="10704919" cy="5109645"/>
          </a:xfrm>
        </p:spPr>
        <p:txBody>
          <a:bodyPr>
            <a:noAutofit/>
          </a:bodyPr>
          <a:lstStyle/>
          <a:p>
            <a:pPr marL="457200" indent="-457200">
              <a:buFont typeface="Wingdings" panose="05000000000000000000" pitchFamily="2" charset="2"/>
              <a:buChar char="q"/>
            </a:pPr>
            <a:r>
              <a:rPr lang="en-US" sz="3200" dirty="0"/>
              <a:t>The term </a:t>
            </a:r>
            <a:r>
              <a:rPr lang="en-US" sz="3600" i="1" dirty="0">
                <a:solidFill>
                  <a:schemeClr val="accent2"/>
                </a:solidFill>
                <a:effectLst>
                  <a:outerShdw blurRad="38100" dist="38100" dir="2700000" algn="tl">
                    <a:srgbClr val="000000">
                      <a:alpha val="43137"/>
                    </a:srgbClr>
                  </a:outerShdw>
                </a:effectLst>
              </a:rPr>
              <a:t>DUAL</a:t>
            </a:r>
            <a:r>
              <a:rPr lang="en-US" sz="3200" dirty="0"/>
              <a:t> would seem to refer to any combination of two conditions, but in </a:t>
            </a:r>
            <a:r>
              <a:rPr lang="en-US" sz="3600" dirty="0">
                <a:solidFill>
                  <a:schemeClr val="accent2"/>
                </a:solidFill>
                <a:effectLst>
                  <a:outerShdw blurRad="38100" dist="38100" dir="2700000" algn="tl">
                    <a:srgbClr val="000000">
                      <a:alpha val="43137"/>
                    </a:srgbClr>
                  </a:outerShdw>
                </a:effectLst>
              </a:rPr>
              <a:t>psychiatry</a:t>
            </a:r>
            <a:r>
              <a:rPr lang="en-US" sz="3200" dirty="0"/>
              <a:t> it has been reserved to define the patients already described in this presentation, for the following reasons: </a:t>
            </a:r>
            <a:br>
              <a:rPr lang="en-US" sz="3200" dirty="0"/>
            </a:br>
            <a:br>
              <a:rPr lang="es-MX" sz="3200" dirty="0"/>
            </a:br>
            <a:br>
              <a:rPr lang="es-MX" sz="3200" dirty="0"/>
            </a:br>
            <a:r>
              <a:rPr lang="en-US" sz="3200" dirty="0"/>
              <a:t>- High prevalence. </a:t>
            </a:r>
            <a:br>
              <a:rPr lang="en-US" sz="3200" dirty="0"/>
            </a:br>
            <a:r>
              <a:rPr lang="en-US" sz="3200" dirty="0"/>
              <a:t>- Its prognostic meaning.</a:t>
            </a:r>
            <a:br>
              <a:rPr lang="en-US" sz="3200" dirty="0"/>
            </a:br>
            <a:r>
              <a:rPr lang="en-US" sz="3200" dirty="0"/>
              <a:t>- Diagnostic formulations and decision making.</a:t>
            </a:r>
            <a:br>
              <a:rPr lang="es-MX" sz="3200" dirty="0"/>
            </a:br>
            <a:br>
              <a:rPr lang="es-MX" sz="3200" dirty="0"/>
            </a:br>
            <a:endParaRPr lang="es-MX" sz="3200" dirty="0"/>
          </a:p>
        </p:txBody>
      </p:sp>
      <p:pic>
        <p:nvPicPr>
          <p:cNvPr id="5"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1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4713" t="38810" r="3115" b="38008"/>
          <a:stretch/>
        </p:blipFill>
        <p:spPr>
          <a:xfrm>
            <a:off x="1478924" y="1102403"/>
            <a:ext cx="9234152" cy="4823332"/>
          </a:xfrm>
          <a:prstGeom prst="rect">
            <a:avLst/>
          </a:prstGeom>
        </p:spPr>
      </p:pic>
      <p:pic>
        <p:nvPicPr>
          <p:cNvPr id="5" name="Picture 2" descr="Resultado de imagen para cij">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5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3309" t="11686" r="29244" b="12261"/>
          <a:stretch/>
        </p:blipFill>
        <p:spPr>
          <a:xfrm>
            <a:off x="620009" y="566532"/>
            <a:ext cx="10907332" cy="5260368"/>
          </a:xfrm>
          <a:prstGeom prst="rect">
            <a:avLst/>
          </a:prstGeom>
        </p:spPr>
      </p:pic>
      <p:pic>
        <p:nvPicPr>
          <p:cNvPr id="3" name="Picture 2" descr="Resultado de imagen para cij">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7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4453" t="15366" r="34391" b="14634"/>
          <a:stretch/>
        </p:blipFill>
        <p:spPr>
          <a:xfrm>
            <a:off x="1658678" y="1072794"/>
            <a:ext cx="8874643" cy="4712412"/>
          </a:xfrm>
          <a:prstGeom prst="rect">
            <a:avLst/>
          </a:prstGeom>
        </p:spPr>
      </p:pic>
      <p:pic>
        <p:nvPicPr>
          <p:cNvPr id="3" name="Picture 2" descr="Resultado de imagen para cij">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5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9178" t="19680" r="14894" b="24416"/>
          <a:stretch/>
        </p:blipFill>
        <p:spPr>
          <a:xfrm>
            <a:off x="2292439" y="978794"/>
            <a:ext cx="7469747" cy="4845677"/>
          </a:xfrm>
          <a:prstGeom prst="rect">
            <a:avLst/>
          </a:prstGeom>
        </p:spPr>
      </p:pic>
      <p:pic>
        <p:nvPicPr>
          <p:cNvPr id="3" name="Picture 2" descr="Resultado de imagen para cij">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2378" y="115911"/>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7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5713" t="21722" r="15191" b="20144"/>
          <a:stretch/>
        </p:blipFill>
        <p:spPr>
          <a:xfrm>
            <a:off x="6233374" y="2466304"/>
            <a:ext cx="5836887" cy="3683358"/>
          </a:xfrm>
          <a:prstGeom prst="rect">
            <a:avLst/>
          </a:prstGeom>
        </p:spPr>
      </p:pic>
      <p:pic>
        <p:nvPicPr>
          <p:cNvPr id="3" name="Imagen 2"/>
          <p:cNvPicPr>
            <a:picLocks noChangeAspect="1"/>
          </p:cNvPicPr>
          <p:nvPr/>
        </p:nvPicPr>
        <p:blipFill rotWithShape="1">
          <a:blip r:embed="rId3"/>
          <a:srcRect l="35020" t="41597" r="14102" b="24415"/>
          <a:stretch/>
        </p:blipFill>
        <p:spPr>
          <a:xfrm>
            <a:off x="0" y="1486668"/>
            <a:ext cx="6413679" cy="2356835"/>
          </a:xfrm>
          <a:prstGeom prst="rect">
            <a:avLst/>
          </a:prstGeom>
        </p:spPr>
      </p:pic>
      <p:pic>
        <p:nvPicPr>
          <p:cNvPr id="4" name="Picture 2" descr="Resultado de imagen para cij">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8742" y="141669"/>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9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4400" dirty="0">
                <a:solidFill>
                  <a:schemeClr val="bg2">
                    <a:lumMod val="50000"/>
                  </a:schemeClr>
                </a:solidFill>
              </a:rPr>
              <a:t>MEDICINA BASADA EN EVIDENCIA</a:t>
            </a:r>
            <a:br>
              <a:rPr lang="es-MX" sz="3600" dirty="0"/>
            </a:br>
            <a:r>
              <a:rPr lang="en-US" sz="3600" dirty="0">
                <a:solidFill>
                  <a:srgbClr val="FFC000"/>
                </a:solidFill>
              </a:rPr>
              <a:t>Pyramid of the 6 S of evidence</a:t>
            </a:r>
            <a:endParaRPr lang="es-MX" sz="3600" dirty="0">
              <a:solidFill>
                <a:srgbClr val="FFC000"/>
              </a:solidFill>
            </a:endParaRPr>
          </a:p>
        </p:txBody>
      </p:sp>
      <p:pic>
        <p:nvPicPr>
          <p:cNvPr id="4" name="Imagen 3"/>
          <p:cNvPicPr>
            <a:picLocks noChangeAspect="1"/>
          </p:cNvPicPr>
          <p:nvPr/>
        </p:nvPicPr>
        <p:blipFill rotWithShape="1">
          <a:blip r:embed="rId2"/>
          <a:srcRect l="13244" t="28966" r="33998" b="8071"/>
          <a:stretch/>
        </p:blipFill>
        <p:spPr>
          <a:xfrm>
            <a:off x="2694260" y="1893195"/>
            <a:ext cx="6864440" cy="4365938"/>
          </a:xfrm>
          <a:prstGeom prst="rect">
            <a:avLst/>
          </a:prstGeom>
        </p:spPr>
      </p:pic>
      <p:pic>
        <p:nvPicPr>
          <p:cNvPr id="5" name="Picture 2" descr="Resultado de imagen para cij">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0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5812" t="21352" r="15092" b="15873"/>
          <a:stretch/>
        </p:blipFill>
        <p:spPr>
          <a:xfrm>
            <a:off x="2305317" y="940158"/>
            <a:ext cx="7740204" cy="5274574"/>
          </a:xfrm>
          <a:prstGeom prst="rect">
            <a:avLst/>
          </a:prstGeom>
        </p:spPr>
      </p:pic>
      <p:pic>
        <p:nvPicPr>
          <p:cNvPr id="3" name="Picture 2" descr="Resultado de imagen para cij">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115911"/>
            <a:ext cx="1609867" cy="63243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20237" y="2471356"/>
            <a:ext cx="502276" cy="5022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329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9376" t="21352" r="14597" b="12158"/>
          <a:stretch/>
        </p:blipFill>
        <p:spPr>
          <a:xfrm>
            <a:off x="2408350" y="837127"/>
            <a:ext cx="7521262" cy="5228824"/>
          </a:xfrm>
          <a:prstGeom prst="rect">
            <a:avLst/>
          </a:prstGeom>
        </p:spPr>
      </p:pic>
      <p:pic>
        <p:nvPicPr>
          <p:cNvPr id="3" name="Picture 2" descr="Resultado de imagen para cij">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90154"/>
            <a:ext cx="1609867" cy="63243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08350" y="1828800"/>
            <a:ext cx="73855" cy="6805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4529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2"/>
          <a:srcRect l="34525" t="17265" r="14499" b="8629"/>
          <a:stretch/>
        </p:blipFill>
        <p:spPr>
          <a:xfrm>
            <a:off x="437882" y="695458"/>
            <a:ext cx="11333408" cy="5499279"/>
          </a:xfrm>
          <a:prstGeom prst="rect">
            <a:avLst/>
          </a:prstGeom>
        </p:spPr>
      </p:pic>
      <p:pic>
        <p:nvPicPr>
          <p:cNvPr id="6" name="Picture 2" descr="Resultado de imagen para cij">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311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buNone/>
            </a:pPr>
            <a:r>
              <a:rPr lang="es-MX" dirty="0"/>
              <a:t> </a:t>
            </a:r>
          </a:p>
          <a:p>
            <a:pPr marL="0" indent="0">
              <a:buNone/>
            </a:pPr>
            <a:r>
              <a:rPr lang="en-US" dirty="0"/>
              <a:t>"Drugs are not necessarily chosen for their own freedom, there are a series of vulnerabilities that lead to consumption“</a:t>
            </a:r>
          </a:p>
          <a:p>
            <a:pPr marL="0" indent="0" algn="r">
              <a:buNone/>
            </a:pPr>
            <a:r>
              <a:rPr lang="es-MX" dirty="0"/>
              <a:t>(Gilberto </a:t>
            </a:r>
            <a:r>
              <a:rPr lang="es-MX" dirty="0" err="1"/>
              <a:t>Gerra</a:t>
            </a:r>
            <a:r>
              <a:rPr lang="es-MX" dirty="0"/>
              <a:t> UNODC, 19th International </a:t>
            </a:r>
            <a:r>
              <a:rPr lang="es-MX" dirty="0" err="1"/>
              <a:t>Congress</a:t>
            </a:r>
            <a:r>
              <a:rPr lang="es-MX" dirty="0"/>
              <a:t> </a:t>
            </a:r>
            <a:r>
              <a:rPr lang="es-MX" dirty="0" err="1"/>
              <a:t>on</a:t>
            </a:r>
            <a:r>
              <a:rPr lang="es-MX" dirty="0"/>
              <a:t> </a:t>
            </a:r>
            <a:r>
              <a:rPr lang="es-MX" dirty="0" err="1"/>
              <a:t>Addictions</a:t>
            </a:r>
            <a:r>
              <a:rPr lang="es-MX" dirty="0"/>
              <a:t>)</a:t>
            </a:r>
          </a:p>
        </p:txBody>
      </p:sp>
      <p:pic>
        <p:nvPicPr>
          <p:cNvPr id="6"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552" y="5906334"/>
            <a:ext cx="1870026" cy="951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ultado de imagen para cij">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98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20000"/>
          </a:bodyPr>
          <a:lstStyle/>
          <a:p>
            <a:pPr marL="109728" indent="0">
              <a:buNone/>
            </a:pPr>
            <a:r>
              <a:rPr lang="es-MX" b="1" i="1" dirty="0"/>
              <a:t>1. Torrens, M. (2008) Patología dual: situación actual y retos del futuro. Adicciones, Vol. 20 </a:t>
            </a:r>
            <a:r>
              <a:rPr lang="es-MX" b="1" i="1" dirty="0" err="1"/>
              <a:t>Num</a:t>
            </a:r>
            <a:r>
              <a:rPr lang="es-MX" b="1" i="1" dirty="0"/>
              <a:t> 4 </a:t>
            </a:r>
            <a:r>
              <a:rPr lang="es-MX" b="1" i="1" dirty="0" err="1"/>
              <a:t>Pags</a:t>
            </a:r>
            <a:r>
              <a:rPr lang="es-MX" b="1" i="1" dirty="0"/>
              <a:t>. 315-320. Extraído de: </a:t>
            </a:r>
            <a:r>
              <a:rPr lang="es-MX" b="1" i="1" u="sng" dirty="0">
                <a:hlinkClick r:id="rId2"/>
              </a:rPr>
              <a:t>http://www.adicciones.es/index.php/adicciones/article/view/255</a:t>
            </a:r>
            <a:endParaRPr lang="es-MX" b="1" i="1" dirty="0"/>
          </a:p>
          <a:p>
            <a:pPr marL="109728" indent="0">
              <a:buNone/>
            </a:pPr>
            <a:r>
              <a:rPr lang="es-MX" b="1" i="1" dirty="0"/>
              <a:t>2. Santi, B. Casas, M. Diagnóstico Dual. Unidad de Adicciones. Departamento de psiquiatría. Pontificia Universidad de Chile. </a:t>
            </a:r>
            <a:r>
              <a:rPr lang="es-MX" b="1" i="1" dirty="0" err="1"/>
              <a:t>Pag</a:t>
            </a:r>
            <a:r>
              <a:rPr lang="es-MX" b="1" i="1" dirty="0"/>
              <a:t>. 1-34</a:t>
            </a:r>
          </a:p>
          <a:p>
            <a:pPr marL="109728" indent="0">
              <a:buNone/>
            </a:pPr>
            <a:r>
              <a:rPr lang="es-MX" b="1" i="1" dirty="0"/>
              <a:t>3. Torrens, M et al. Evaluación de la Comorbilidad Psiquiátrica. Servicio de Psiquiatría y Toxicomanías, Hospital del Mar, Unidad de Investigación en Psiquiatría-IMIM, Universidad Autónoma de Barcelona, Barcelona España. </a:t>
            </a:r>
            <a:r>
              <a:rPr lang="es-MX" b="1" i="1" dirty="0" err="1"/>
              <a:t>Pag</a:t>
            </a:r>
            <a:r>
              <a:rPr lang="es-MX" b="1" i="1" dirty="0"/>
              <a:t>. 463-476</a:t>
            </a:r>
          </a:p>
          <a:p>
            <a:pPr marL="109728" indent="0">
              <a:buNone/>
            </a:pPr>
            <a:r>
              <a:rPr lang="en-US" b="1" i="1" dirty="0"/>
              <a:t>4. Hamilton M. A rating scale for depression. J. </a:t>
            </a:r>
            <a:r>
              <a:rPr lang="en-US" b="1" i="1" dirty="0" err="1"/>
              <a:t>Neurol</a:t>
            </a:r>
            <a:r>
              <a:rPr lang="en-US" b="1" i="1" dirty="0"/>
              <a:t> </a:t>
            </a:r>
            <a:r>
              <a:rPr lang="en-US" b="1" i="1" dirty="0" err="1"/>
              <a:t>Neurosurg</a:t>
            </a:r>
            <a:r>
              <a:rPr lang="en-US" b="1" i="1" dirty="0"/>
              <a:t> </a:t>
            </a:r>
            <a:r>
              <a:rPr lang="en-US" b="1" i="1" dirty="0" err="1"/>
              <a:t>Psychiatr</a:t>
            </a:r>
            <a:r>
              <a:rPr lang="en-US" b="1" i="1" dirty="0"/>
              <a:t> 1960; 23:56-62</a:t>
            </a:r>
            <a:endParaRPr lang="es-MX" b="1" i="1" dirty="0"/>
          </a:p>
          <a:p>
            <a:pPr marL="109728" indent="0">
              <a:buNone/>
            </a:pPr>
            <a:r>
              <a:rPr lang="en-US" b="1" i="1" dirty="0"/>
              <a:t>5. Hamilton M. The assessment of anxiety states by rating. Br J Med </a:t>
            </a:r>
            <a:r>
              <a:rPr lang="en-US" b="1" i="1" dirty="0" err="1"/>
              <a:t>Psychol</a:t>
            </a:r>
            <a:r>
              <a:rPr lang="en-US" b="1" i="1" dirty="0"/>
              <a:t> 1959;32:50-55</a:t>
            </a:r>
            <a:endParaRPr lang="es-MX" b="1" i="1" dirty="0"/>
          </a:p>
          <a:p>
            <a:pPr marL="109728" indent="0">
              <a:buNone/>
            </a:pPr>
            <a:r>
              <a:rPr lang="en-US" b="1" i="1" dirty="0"/>
              <a:t>6. Overall J., Gorham D. The Brief Psychiatric Rating Scale. </a:t>
            </a:r>
            <a:r>
              <a:rPr lang="es-MX" b="1" i="1" dirty="0" err="1"/>
              <a:t>Psychological</a:t>
            </a:r>
            <a:r>
              <a:rPr lang="es-MX" b="1" i="1" dirty="0"/>
              <a:t> </a:t>
            </a:r>
            <a:r>
              <a:rPr lang="es-MX" b="1" i="1" dirty="0" err="1"/>
              <a:t>Reports</a:t>
            </a:r>
            <a:r>
              <a:rPr lang="es-MX" b="1" i="1" dirty="0"/>
              <a:t> 1962;10:799-812</a:t>
            </a:r>
          </a:p>
          <a:p>
            <a:pPr marL="109728" indent="0">
              <a:buNone/>
            </a:pPr>
            <a:r>
              <a:rPr lang="es-MX" b="1" i="1" dirty="0"/>
              <a:t>7. Pérez-</a:t>
            </a:r>
            <a:r>
              <a:rPr lang="es-MX" b="1" i="1" dirty="0" err="1"/>
              <a:t>Urdániz</a:t>
            </a:r>
            <a:r>
              <a:rPr lang="es-MX" b="1" i="1" dirty="0"/>
              <a:t> A., Rubio V., Gómez M. Cuestionario Salamanca de Trastornos de Personalidad . Extraído:                 </a:t>
            </a:r>
            <a:r>
              <a:rPr lang="es-MX" b="1" i="1" u="sng" dirty="0">
                <a:hlinkClick r:id="rId3"/>
              </a:rPr>
              <a:t>http://www.seetp.com./Artículos/SALAMANCAcast.pdf</a:t>
            </a:r>
            <a:endParaRPr lang="es-MX" b="1" i="1" dirty="0"/>
          </a:p>
          <a:p>
            <a:pPr marL="109728" indent="0">
              <a:buNone/>
            </a:pPr>
            <a:r>
              <a:rPr lang="es-MX" b="1" i="1" dirty="0"/>
              <a:t>8. Conners, K. (1969), </a:t>
            </a:r>
            <a:r>
              <a:rPr lang="es-MX" b="1" i="1" dirty="0" err="1"/>
              <a:t>Farré</a:t>
            </a:r>
            <a:r>
              <a:rPr lang="es-MX" b="1" i="1" dirty="0"/>
              <a:t>-Riba y Narbona (1997). </a:t>
            </a:r>
            <a:r>
              <a:rPr lang="es-MX" b="1" i="1" dirty="0" err="1"/>
              <a:t>Rev</a:t>
            </a:r>
            <a:r>
              <a:rPr lang="es-MX" b="1" i="1" dirty="0"/>
              <a:t> </a:t>
            </a:r>
            <a:r>
              <a:rPr lang="es-MX" b="1" i="1" dirty="0" err="1"/>
              <a:t>Neurol</a:t>
            </a:r>
            <a:r>
              <a:rPr lang="es-MX" b="1" i="1" dirty="0"/>
              <a:t> 1997;25:200-4</a:t>
            </a:r>
          </a:p>
          <a:p>
            <a:endParaRPr lang="es-MX" dirty="0"/>
          </a:p>
        </p:txBody>
      </p:sp>
      <p:pic>
        <p:nvPicPr>
          <p:cNvPr id="4" name="Picture 2" descr="Resultado de imagen para cij">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3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4475" y="1927274"/>
            <a:ext cx="10058400" cy="4009291"/>
          </a:xfrm>
        </p:spPr>
        <p:txBody>
          <a:bodyPr>
            <a:normAutofit fontScale="90000"/>
          </a:bodyPr>
          <a:lstStyle/>
          <a:p>
            <a:pPr algn="ctr"/>
            <a:br>
              <a:rPr lang="es-MX" dirty="0">
                <a:latin typeface="Aharoni" panose="02010803020104030203" pitchFamily="2" charset="-79"/>
                <a:cs typeface="Aharoni" panose="02010803020104030203" pitchFamily="2" charset="-79"/>
              </a:rPr>
            </a:br>
            <a:br>
              <a:rPr lang="es-MX" dirty="0">
                <a:latin typeface="Aharoni" panose="02010803020104030203" pitchFamily="2" charset="-79"/>
                <a:cs typeface="Aharoni" panose="02010803020104030203" pitchFamily="2" charset="-79"/>
              </a:rPr>
            </a:br>
            <a:br>
              <a:rPr lang="es-MX" dirty="0">
                <a:latin typeface="Aharoni" panose="02010803020104030203" pitchFamily="2" charset="-79"/>
                <a:cs typeface="Aharoni" panose="02010803020104030203" pitchFamily="2" charset="-79"/>
              </a:rPr>
            </a:br>
            <a:br>
              <a:rPr lang="es-MX" dirty="0">
                <a:latin typeface="Aharoni" panose="02010803020104030203" pitchFamily="2" charset="-79"/>
                <a:cs typeface="Aharoni" panose="02010803020104030203" pitchFamily="2" charset="-79"/>
              </a:rPr>
            </a:br>
            <a:br>
              <a:rPr lang="es-MX" dirty="0">
                <a:latin typeface="Aharoni" panose="02010803020104030203" pitchFamily="2" charset="-79"/>
                <a:cs typeface="Aharoni" panose="02010803020104030203" pitchFamily="2" charset="-79"/>
              </a:rPr>
            </a:br>
            <a:r>
              <a:rPr lang="es-MX" dirty="0" err="1">
                <a:latin typeface="Aharoni" panose="02010803020104030203" pitchFamily="2" charset="-79"/>
                <a:cs typeface="Aharoni" panose="02010803020104030203" pitchFamily="2" charset="-79"/>
              </a:rPr>
              <a:t>Thank</a:t>
            </a:r>
            <a:r>
              <a:rPr lang="es-MX" dirty="0">
                <a:latin typeface="Aharoni" panose="02010803020104030203" pitchFamily="2" charset="-79"/>
                <a:cs typeface="Aharoni" panose="02010803020104030203" pitchFamily="2" charset="-79"/>
              </a:rPr>
              <a:t> </a:t>
            </a:r>
            <a:r>
              <a:rPr lang="es-MX" dirty="0" err="1">
                <a:latin typeface="Aharoni" panose="02010803020104030203" pitchFamily="2" charset="-79"/>
                <a:cs typeface="Aharoni" panose="02010803020104030203" pitchFamily="2" charset="-79"/>
              </a:rPr>
              <a:t>you</a:t>
            </a:r>
            <a:r>
              <a:rPr lang="es-MX" dirty="0">
                <a:latin typeface="Aharoni" panose="02010803020104030203" pitchFamily="2" charset="-79"/>
                <a:cs typeface="Aharoni" panose="02010803020104030203" pitchFamily="2" charset="-79"/>
              </a:rPr>
              <a:t> </a:t>
            </a:r>
            <a:r>
              <a:rPr lang="es-MX" dirty="0" err="1">
                <a:latin typeface="Aharoni" panose="02010803020104030203" pitchFamily="2" charset="-79"/>
                <a:cs typeface="Aharoni" panose="02010803020104030203" pitchFamily="2" charset="-79"/>
              </a:rPr>
              <a:t>for</a:t>
            </a:r>
            <a:r>
              <a:rPr lang="es-MX" dirty="0">
                <a:latin typeface="Aharoni" panose="02010803020104030203" pitchFamily="2" charset="-79"/>
                <a:cs typeface="Aharoni" panose="02010803020104030203" pitchFamily="2" charset="-79"/>
              </a:rPr>
              <a:t> </a:t>
            </a:r>
            <a:r>
              <a:rPr lang="es-MX" dirty="0" err="1">
                <a:latin typeface="Aharoni" panose="02010803020104030203" pitchFamily="2" charset="-79"/>
                <a:cs typeface="Aharoni" panose="02010803020104030203" pitchFamily="2" charset="-79"/>
              </a:rPr>
              <a:t>your</a:t>
            </a:r>
            <a:r>
              <a:rPr lang="es-MX" dirty="0">
                <a:latin typeface="Aharoni" panose="02010803020104030203" pitchFamily="2" charset="-79"/>
                <a:cs typeface="Aharoni" panose="02010803020104030203" pitchFamily="2" charset="-79"/>
              </a:rPr>
              <a:t> </a:t>
            </a:r>
            <a:r>
              <a:rPr lang="es-MX" dirty="0" err="1">
                <a:latin typeface="Aharoni" panose="02010803020104030203" pitchFamily="2" charset="-79"/>
                <a:cs typeface="Aharoni" panose="02010803020104030203" pitchFamily="2" charset="-79"/>
              </a:rPr>
              <a:t>attention</a:t>
            </a:r>
            <a:r>
              <a:rPr lang="es-MX" dirty="0">
                <a:latin typeface="Aharoni" panose="02010803020104030203" pitchFamily="2" charset="-79"/>
                <a:cs typeface="Aharoni" panose="02010803020104030203" pitchFamily="2" charset="-79"/>
              </a:rPr>
              <a:t>.</a:t>
            </a:r>
            <a:br>
              <a:rPr lang="es-MX" dirty="0"/>
            </a:br>
            <a:br>
              <a:rPr lang="es-MX" dirty="0"/>
            </a:br>
            <a:br>
              <a:rPr lang="es-MX" dirty="0"/>
            </a:br>
            <a:br>
              <a:rPr lang="es-MX" sz="2700" dirty="0"/>
            </a:br>
            <a:r>
              <a:rPr lang="es-MX" sz="4900" dirty="0">
                <a:solidFill>
                  <a:schemeClr val="accent1"/>
                </a:solidFill>
              </a:rPr>
              <a:t>Dr. Ramiro Velez Sagarnaga.</a:t>
            </a:r>
            <a:br>
              <a:rPr lang="es-MX" sz="4900" dirty="0"/>
            </a:br>
            <a:r>
              <a:rPr lang="es-MX" sz="2800"/>
              <a:t>REGIONAL DIRECTOR CIJ </a:t>
            </a:r>
            <a:r>
              <a:rPr lang="es-MX" sz="2800" dirty="0"/>
              <a:t>CHIHUAHUA.</a:t>
            </a:r>
            <a:br>
              <a:rPr lang="es-MX" sz="2700" dirty="0"/>
            </a:br>
            <a:br>
              <a:rPr lang="es-MX" sz="2700" dirty="0"/>
            </a:br>
            <a:br>
              <a:rPr lang="es-MX" sz="2700" dirty="0"/>
            </a:br>
            <a:r>
              <a:rPr lang="es-MX" sz="4000" dirty="0">
                <a:hlinkClick r:id="rId2"/>
              </a:rPr>
              <a:t>cijchihuahua@cij.Gob.mx</a:t>
            </a:r>
            <a:br>
              <a:rPr lang="es-MX" sz="4000" dirty="0"/>
            </a:br>
            <a:r>
              <a:rPr lang="es-MX" sz="4000" dirty="0">
                <a:hlinkClick r:id="rId3"/>
              </a:rPr>
              <a:t>velezramiro@hotmail.com</a:t>
            </a:r>
            <a:br>
              <a:rPr lang="es-MX" sz="4000" dirty="0"/>
            </a:br>
            <a:r>
              <a:rPr lang="es-MX" sz="4000" dirty="0"/>
              <a:t>52+1 6141843070</a:t>
            </a:r>
            <a:br>
              <a:rPr lang="es-MX" sz="2700" dirty="0"/>
            </a:br>
            <a:endParaRPr lang="es-MX" sz="2700" dirty="0"/>
          </a:p>
        </p:txBody>
      </p:sp>
      <p:pic>
        <p:nvPicPr>
          <p:cNvPr id="4" name="Picture 2" descr="Resultado de imagen para cij">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55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838411"/>
          </a:xfrm>
        </p:spPr>
        <p:txBody>
          <a:bodyPr>
            <a:normAutofit fontScale="90000"/>
          </a:bodyPr>
          <a:lstStyle/>
          <a:p>
            <a:br>
              <a:rPr lang="es-MX" dirty="0">
                <a:solidFill>
                  <a:schemeClr val="bg2">
                    <a:lumMod val="50000"/>
                  </a:schemeClr>
                </a:solidFill>
              </a:rPr>
            </a:br>
            <a:br>
              <a:rPr lang="es-MX" dirty="0">
                <a:solidFill>
                  <a:schemeClr val="bg2">
                    <a:lumMod val="50000"/>
                  </a:schemeClr>
                </a:solidFill>
              </a:rPr>
            </a:br>
            <a:r>
              <a:rPr lang="en-US" dirty="0">
                <a:solidFill>
                  <a:schemeClr val="bg2">
                    <a:lumMod val="50000"/>
                  </a:schemeClr>
                </a:solidFill>
              </a:rPr>
              <a:t>What is it? </a:t>
            </a:r>
            <a:br>
              <a:rPr lang="en-US" dirty="0">
                <a:solidFill>
                  <a:schemeClr val="bg2">
                    <a:lumMod val="50000"/>
                  </a:schemeClr>
                </a:solidFill>
              </a:rPr>
            </a:br>
            <a:r>
              <a:rPr lang="en-US" dirty="0">
                <a:solidFill>
                  <a:schemeClr val="bg2">
                    <a:lumMod val="50000"/>
                  </a:schemeClr>
                </a:solidFill>
              </a:rPr>
              <a:t>EVIDENCE-BASED MEDICINE</a:t>
            </a:r>
            <a:br>
              <a:rPr lang="es-MX" sz="4000" dirty="0"/>
            </a:br>
            <a:endParaRPr lang="es-MX" dirty="0"/>
          </a:p>
        </p:txBody>
      </p:sp>
      <p:sp>
        <p:nvSpPr>
          <p:cNvPr id="3" name="Marcador de contenido 2"/>
          <p:cNvSpPr>
            <a:spLocks noGrp="1"/>
          </p:cNvSpPr>
          <p:nvPr>
            <p:ph idx="1"/>
          </p:nvPr>
        </p:nvSpPr>
        <p:spPr>
          <a:xfrm>
            <a:off x="1097280" y="2820472"/>
            <a:ext cx="10058400" cy="3048621"/>
          </a:xfrm>
        </p:spPr>
        <p:txBody>
          <a:bodyPr/>
          <a:lstStyle/>
          <a:p>
            <a:r>
              <a:rPr lang="en-US" sz="3200" dirty="0"/>
              <a:t>Process through which the health professional makes their clinical decisions integrating the best available scientific evidence, their professional experience, as well as the values, preferences, characteristics and circumstances of the person in care.</a:t>
            </a:r>
            <a:endParaRPr lang="es-MX" dirty="0"/>
          </a:p>
        </p:txBody>
      </p:sp>
      <p:pic>
        <p:nvPicPr>
          <p:cNvPr id="4"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656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742" y="12880"/>
            <a:ext cx="1609867" cy="63243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srcRect l="36505" t="19680" r="14004" b="9000"/>
          <a:stretch/>
        </p:blipFill>
        <p:spPr>
          <a:xfrm>
            <a:off x="2653046" y="683952"/>
            <a:ext cx="7250807" cy="5568618"/>
          </a:xfrm>
          <a:prstGeom prst="rect">
            <a:avLst/>
          </a:prstGeom>
        </p:spPr>
      </p:pic>
    </p:spTree>
    <p:extLst>
      <p:ext uri="{BB962C8B-B14F-4D97-AF65-F5344CB8AC3E}">
        <p14:creationId xmlns:p14="http://schemas.microsoft.com/office/powerpoint/2010/main" val="174342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091436"/>
          </a:xfrm>
        </p:spPr>
        <p:txBody>
          <a:bodyPr/>
          <a:lstStyle/>
          <a:p>
            <a:pPr algn="ctr"/>
            <a:r>
              <a:rPr lang="es-MX" dirty="0" err="1">
                <a:solidFill>
                  <a:schemeClr val="accent1">
                    <a:lumMod val="75000"/>
                  </a:schemeClr>
                </a:solidFill>
                <a:effectLst>
                  <a:outerShdw blurRad="38100" dist="38100" dir="2700000" algn="tl">
                    <a:srgbClr val="000000">
                      <a:alpha val="43137"/>
                    </a:srgbClr>
                  </a:outerShdw>
                </a:effectLst>
              </a:rPr>
              <a:t>Steps</a:t>
            </a:r>
            <a:r>
              <a:rPr lang="es-MX" dirty="0">
                <a:solidFill>
                  <a:schemeClr val="accent1">
                    <a:lumMod val="75000"/>
                  </a:schemeClr>
                </a:solidFill>
                <a:effectLst>
                  <a:outerShdw blurRad="38100" dist="38100" dir="2700000" algn="tl">
                    <a:srgbClr val="000000">
                      <a:alpha val="43137"/>
                    </a:srgbClr>
                  </a:outerShdw>
                </a:effectLst>
              </a:rPr>
              <a:t> / </a:t>
            </a:r>
            <a:r>
              <a:rPr lang="es-MX" dirty="0" err="1">
                <a:solidFill>
                  <a:schemeClr val="accent1">
                    <a:lumMod val="75000"/>
                  </a:schemeClr>
                </a:solidFill>
                <a:effectLst>
                  <a:outerShdw blurRad="38100" dist="38100" dir="2700000" algn="tl">
                    <a:srgbClr val="000000">
                      <a:alpha val="43137"/>
                    </a:srgbClr>
                  </a:outerShdw>
                </a:effectLst>
              </a:rPr>
              <a:t>Process</a:t>
            </a:r>
            <a:endParaRPr lang="es-MX" dirty="0">
              <a:solidFill>
                <a:schemeClr val="accent1">
                  <a:lumMod val="75000"/>
                </a:schemeClr>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r>
              <a:rPr lang="en-US" sz="3200" dirty="0"/>
              <a:t>1.- Ask a question.</a:t>
            </a:r>
          </a:p>
          <a:p>
            <a:r>
              <a:rPr lang="en-US" sz="3200" dirty="0"/>
              <a:t>2.- Locate the best available evidence.</a:t>
            </a:r>
          </a:p>
          <a:p>
            <a:r>
              <a:rPr lang="en-US" sz="3200" dirty="0"/>
              <a:t>3.- Critically analyze the evidence.</a:t>
            </a:r>
          </a:p>
          <a:p>
            <a:r>
              <a:rPr lang="en-US" sz="3200" dirty="0"/>
              <a:t>4.- Apply the evidenced.</a:t>
            </a:r>
          </a:p>
          <a:p>
            <a:r>
              <a:rPr lang="en-US" sz="3200" dirty="0"/>
              <a:t>5.- Evaluate the progress of the person in care.</a:t>
            </a:r>
            <a:endParaRPr lang="es-MX" dirty="0"/>
          </a:p>
        </p:txBody>
      </p:sp>
      <p:pic>
        <p:nvPicPr>
          <p:cNvPr id="4"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12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4475" y="683952"/>
            <a:ext cx="10058400" cy="872495"/>
          </a:xfrm>
        </p:spPr>
        <p:txBody>
          <a:bodyPr>
            <a:normAutofit/>
          </a:bodyPr>
          <a:lstStyle/>
          <a:p>
            <a:pPr algn="ctr"/>
            <a:r>
              <a:rPr lang="es-MX" dirty="0">
                <a:solidFill>
                  <a:schemeClr val="accent2"/>
                </a:solidFill>
                <a:effectLst>
                  <a:outerShdw blurRad="38100" dist="38100" dir="2700000" algn="tl">
                    <a:srgbClr val="000000">
                      <a:alpha val="43137"/>
                    </a:srgbClr>
                  </a:outerShdw>
                </a:effectLst>
              </a:rPr>
              <a:t>1.- </a:t>
            </a:r>
            <a:r>
              <a:rPr lang="es-MX" dirty="0" err="1">
                <a:solidFill>
                  <a:schemeClr val="accent2"/>
                </a:solidFill>
                <a:effectLst>
                  <a:outerShdw blurRad="38100" dist="38100" dir="2700000" algn="tl">
                    <a:srgbClr val="000000">
                      <a:alpha val="43137"/>
                    </a:srgbClr>
                  </a:outerShdw>
                </a:effectLst>
              </a:rPr>
              <a:t>Generate</a:t>
            </a:r>
            <a:r>
              <a:rPr lang="es-MX" dirty="0">
                <a:solidFill>
                  <a:schemeClr val="accent2"/>
                </a:solidFill>
                <a:effectLst>
                  <a:outerShdw blurRad="38100" dist="38100" dir="2700000" algn="tl">
                    <a:srgbClr val="000000">
                      <a:alpha val="43137"/>
                    </a:srgbClr>
                  </a:outerShdw>
                </a:effectLst>
              </a:rPr>
              <a:t> a </a:t>
            </a:r>
            <a:r>
              <a:rPr lang="es-MX" dirty="0" err="1">
                <a:solidFill>
                  <a:schemeClr val="accent2"/>
                </a:solidFill>
                <a:effectLst>
                  <a:outerShdw blurRad="38100" dist="38100" dir="2700000" algn="tl">
                    <a:srgbClr val="000000">
                      <a:alpha val="43137"/>
                    </a:srgbClr>
                  </a:outerShdw>
                </a:effectLst>
              </a:rPr>
              <a:t>question</a:t>
            </a:r>
            <a:r>
              <a:rPr lang="es-MX" dirty="0">
                <a:solidFill>
                  <a:schemeClr val="accent2"/>
                </a:solidFill>
                <a:effectLst>
                  <a:outerShdw blurRad="38100" dist="38100" dir="2700000" algn="tl">
                    <a:srgbClr val="000000">
                      <a:alpha val="43137"/>
                    </a:srgbClr>
                  </a:outerShdw>
                </a:effectLst>
              </a:rPr>
              <a:t>.</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99056829"/>
              </p:ext>
            </p:extLst>
          </p:nvPr>
        </p:nvGraphicFramePr>
        <p:xfrm>
          <a:off x="1097280" y="2213377"/>
          <a:ext cx="10058400" cy="207264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370840">
                <a:tc>
                  <a:txBody>
                    <a:bodyPr/>
                    <a:lstStyle/>
                    <a:p>
                      <a:pPr algn="ctr"/>
                      <a:r>
                        <a:rPr lang="es-MX" sz="2800" dirty="0"/>
                        <a:t>P</a:t>
                      </a:r>
                    </a:p>
                  </a:txBody>
                  <a:tcPr/>
                </a:tc>
                <a:tc>
                  <a:txBody>
                    <a:bodyPr/>
                    <a:lstStyle/>
                    <a:p>
                      <a:pPr algn="ctr"/>
                      <a:r>
                        <a:rPr lang="es-MX" sz="2800" dirty="0" err="1"/>
                        <a:t>Population</a:t>
                      </a:r>
                      <a:r>
                        <a:rPr lang="es-MX" sz="2800" dirty="0"/>
                        <a:t>/</a:t>
                      </a:r>
                      <a:r>
                        <a:rPr lang="es-MX" sz="2800" dirty="0" err="1"/>
                        <a:t>Patient</a:t>
                      </a:r>
                      <a:endParaRPr lang="es-MX" sz="2800" dirty="0"/>
                    </a:p>
                  </a:txBody>
                  <a:tcPr/>
                </a:tc>
                <a:extLst>
                  <a:ext uri="{0D108BD9-81ED-4DB2-BD59-A6C34878D82A}">
                    <a16:rowId xmlns:a16="http://schemas.microsoft.com/office/drawing/2014/main" val="10000"/>
                  </a:ext>
                </a:extLst>
              </a:tr>
              <a:tr h="370840">
                <a:tc>
                  <a:txBody>
                    <a:bodyPr/>
                    <a:lstStyle/>
                    <a:p>
                      <a:pPr algn="ctr"/>
                      <a:r>
                        <a:rPr lang="es-MX" sz="2800" dirty="0"/>
                        <a:t>I</a:t>
                      </a:r>
                    </a:p>
                  </a:txBody>
                  <a:tcPr/>
                </a:tc>
                <a:tc>
                  <a:txBody>
                    <a:bodyPr/>
                    <a:lstStyle/>
                    <a:p>
                      <a:pPr algn="ctr"/>
                      <a:r>
                        <a:rPr lang="es-MX" sz="2800" dirty="0" err="1"/>
                        <a:t>Intervention</a:t>
                      </a:r>
                      <a:endParaRPr lang="es-MX" sz="2800" dirty="0"/>
                    </a:p>
                  </a:txBody>
                  <a:tcPr/>
                </a:tc>
                <a:extLst>
                  <a:ext uri="{0D108BD9-81ED-4DB2-BD59-A6C34878D82A}">
                    <a16:rowId xmlns:a16="http://schemas.microsoft.com/office/drawing/2014/main" val="10001"/>
                  </a:ext>
                </a:extLst>
              </a:tr>
              <a:tr h="370840">
                <a:tc>
                  <a:txBody>
                    <a:bodyPr/>
                    <a:lstStyle/>
                    <a:p>
                      <a:pPr algn="ctr"/>
                      <a:r>
                        <a:rPr lang="es-MX" sz="2800" dirty="0"/>
                        <a:t>C</a:t>
                      </a:r>
                    </a:p>
                  </a:txBody>
                  <a:tcPr/>
                </a:tc>
                <a:tc>
                  <a:txBody>
                    <a:bodyPr/>
                    <a:lstStyle/>
                    <a:p>
                      <a:pPr algn="ctr"/>
                      <a:r>
                        <a:rPr lang="es-MX" sz="2800" dirty="0" err="1"/>
                        <a:t>Comparator</a:t>
                      </a:r>
                      <a:r>
                        <a:rPr lang="es-MX" sz="2800" dirty="0"/>
                        <a:t>/control</a:t>
                      </a:r>
                    </a:p>
                  </a:txBody>
                  <a:tcPr/>
                </a:tc>
                <a:extLst>
                  <a:ext uri="{0D108BD9-81ED-4DB2-BD59-A6C34878D82A}">
                    <a16:rowId xmlns:a16="http://schemas.microsoft.com/office/drawing/2014/main" val="10002"/>
                  </a:ext>
                </a:extLst>
              </a:tr>
              <a:tr h="370840">
                <a:tc>
                  <a:txBody>
                    <a:bodyPr/>
                    <a:lstStyle/>
                    <a:p>
                      <a:pPr algn="ctr"/>
                      <a:r>
                        <a:rPr lang="es-MX" sz="2800" dirty="0"/>
                        <a:t>O</a:t>
                      </a:r>
                    </a:p>
                  </a:txBody>
                  <a:tcPr/>
                </a:tc>
                <a:tc>
                  <a:txBody>
                    <a:bodyPr/>
                    <a:lstStyle/>
                    <a:p>
                      <a:pPr algn="ctr"/>
                      <a:r>
                        <a:rPr lang="es-MX" sz="2800" dirty="0" err="1"/>
                        <a:t>Outcome</a:t>
                      </a:r>
                      <a:endParaRPr lang="es-MX" sz="2800" dirty="0"/>
                    </a:p>
                  </a:txBody>
                  <a:tcPr/>
                </a:tc>
                <a:extLst>
                  <a:ext uri="{0D108BD9-81ED-4DB2-BD59-A6C34878D82A}">
                    <a16:rowId xmlns:a16="http://schemas.microsoft.com/office/drawing/2014/main" val="10003"/>
                  </a:ext>
                </a:extLst>
              </a:tr>
            </a:tbl>
          </a:graphicData>
        </a:graphic>
      </p:graphicFrame>
      <p:sp>
        <p:nvSpPr>
          <p:cNvPr id="6" name="CuadroTexto 5"/>
          <p:cNvSpPr txBox="1"/>
          <p:nvPr/>
        </p:nvSpPr>
        <p:spPr>
          <a:xfrm>
            <a:off x="1741866" y="4549137"/>
            <a:ext cx="8663617" cy="523220"/>
          </a:xfrm>
          <a:prstGeom prst="rect">
            <a:avLst/>
          </a:prstGeom>
          <a:noFill/>
        </p:spPr>
        <p:txBody>
          <a:bodyPr wrap="square" rtlCol="0">
            <a:spAutoFit/>
          </a:bodyPr>
          <a:lstStyle/>
          <a:p>
            <a:pPr algn="ctr"/>
            <a:r>
              <a:rPr lang="en-US" sz="2800" dirty="0"/>
              <a:t>For P, "I" is just as effective as "C" to get "O"</a:t>
            </a:r>
            <a:endParaRPr lang="es-MX" sz="2800" dirty="0"/>
          </a:p>
        </p:txBody>
      </p:sp>
      <p:graphicFrame>
        <p:nvGraphicFramePr>
          <p:cNvPr id="7" name="Tabla 6"/>
          <p:cNvGraphicFramePr>
            <a:graphicFrameLocks noGrp="1"/>
          </p:cNvGraphicFramePr>
          <p:nvPr>
            <p:extLst>
              <p:ext uri="{D42A27DB-BD31-4B8C-83A1-F6EECF244321}">
                <p14:modId xmlns:p14="http://schemas.microsoft.com/office/powerpoint/2010/main" val="3666517172"/>
              </p:ext>
            </p:extLst>
          </p:nvPr>
        </p:nvGraphicFramePr>
        <p:xfrm>
          <a:off x="1097280" y="1621189"/>
          <a:ext cx="10058400" cy="518160"/>
        </p:xfrm>
        <a:graphic>
          <a:graphicData uri="http://schemas.openxmlformats.org/drawingml/2006/table">
            <a:tbl>
              <a:tblPr firstRow="1" bandRow="1">
                <a:tableStyleId>{5C22544A-7EE6-4342-B048-85BDC9FD1C3A}</a:tableStyleId>
              </a:tblPr>
              <a:tblGrid>
                <a:gridCol w="10058400">
                  <a:extLst>
                    <a:ext uri="{9D8B030D-6E8A-4147-A177-3AD203B41FA5}">
                      <a16:colId xmlns:a16="http://schemas.microsoft.com/office/drawing/2014/main" val="20000"/>
                    </a:ext>
                  </a:extLst>
                </a:gridCol>
              </a:tblGrid>
              <a:tr h="370840">
                <a:tc>
                  <a:txBody>
                    <a:bodyPr/>
                    <a:lstStyle/>
                    <a:p>
                      <a:pPr algn="ctr"/>
                      <a:r>
                        <a:rPr lang="es-MX" sz="2800" b="0" dirty="0">
                          <a:solidFill>
                            <a:schemeClr val="tx1"/>
                          </a:solidFill>
                          <a:effectLst>
                            <a:outerShdw blurRad="38100" dist="38100" dir="2700000" algn="tl">
                              <a:srgbClr val="000000">
                                <a:alpha val="43137"/>
                              </a:srgbClr>
                            </a:outerShdw>
                          </a:effectLst>
                        </a:rPr>
                        <a:t>PICO SYSTEM</a:t>
                      </a:r>
                    </a:p>
                  </a:txBody>
                  <a:tcPr/>
                </a:tc>
                <a:extLst>
                  <a:ext uri="{0D108BD9-81ED-4DB2-BD59-A6C34878D82A}">
                    <a16:rowId xmlns:a16="http://schemas.microsoft.com/office/drawing/2014/main" val="10000"/>
                  </a:ext>
                </a:extLst>
              </a:tr>
            </a:tbl>
          </a:graphicData>
        </a:graphic>
      </p:graphicFrame>
      <p:sp>
        <p:nvSpPr>
          <p:cNvPr id="8" name="Rectángulo 7"/>
          <p:cNvSpPr/>
          <p:nvPr/>
        </p:nvSpPr>
        <p:spPr>
          <a:xfrm>
            <a:off x="90152" y="5545928"/>
            <a:ext cx="12101848" cy="646331"/>
          </a:xfrm>
          <a:prstGeom prst="rect">
            <a:avLst/>
          </a:prstGeom>
        </p:spPr>
        <p:txBody>
          <a:bodyPr wrap="square">
            <a:spAutoFit/>
          </a:bodyPr>
          <a:lstStyle/>
          <a:p>
            <a:pPr algn="ctr"/>
            <a:r>
              <a:rPr lang="es-MX" sz="1200" dirty="0" err="1"/>
              <a:t>Rubin</a:t>
            </a:r>
            <a:r>
              <a:rPr lang="es-MX" sz="1200" dirty="0"/>
              <a:t>, A &amp;</a:t>
            </a:r>
            <a:r>
              <a:rPr lang="es-MX" sz="1200" dirty="0" err="1"/>
              <a:t>Bellamy</a:t>
            </a:r>
            <a:r>
              <a:rPr lang="es-MX" sz="1200" dirty="0"/>
              <a:t>, J. (2012) </a:t>
            </a:r>
            <a:r>
              <a:rPr lang="es-MX" sz="1200" dirty="0" err="1"/>
              <a:t>Practitioner’s</a:t>
            </a:r>
            <a:r>
              <a:rPr lang="es-MX" sz="1200" dirty="0"/>
              <a:t> Guide </a:t>
            </a:r>
            <a:r>
              <a:rPr lang="es-MX" sz="1200" dirty="0" err="1"/>
              <a:t>to</a:t>
            </a:r>
            <a:r>
              <a:rPr lang="es-MX" sz="1200" dirty="0"/>
              <a:t> </a:t>
            </a:r>
            <a:r>
              <a:rPr lang="es-MX" sz="1200" dirty="0" err="1"/>
              <a:t>Using</a:t>
            </a:r>
            <a:r>
              <a:rPr lang="es-MX" sz="1200" dirty="0"/>
              <a:t> </a:t>
            </a:r>
            <a:r>
              <a:rPr lang="es-MX" sz="1200" dirty="0" err="1"/>
              <a:t>Research</a:t>
            </a:r>
            <a:r>
              <a:rPr lang="es-MX" sz="1200" dirty="0"/>
              <a:t> </a:t>
            </a:r>
            <a:r>
              <a:rPr lang="es-MX" sz="1200" dirty="0" err="1"/>
              <a:t>for</a:t>
            </a:r>
            <a:r>
              <a:rPr lang="es-MX" sz="1200" dirty="0"/>
              <a:t> </a:t>
            </a:r>
            <a:r>
              <a:rPr lang="es-MX" sz="1200" dirty="0" err="1"/>
              <a:t>evidence-Based</a:t>
            </a:r>
            <a:r>
              <a:rPr lang="es-MX" sz="1200" dirty="0"/>
              <a:t> </a:t>
            </a:r>
            <a:r>
              <a:rPr lang="es-MX" sz="1200" dirty="0" err="1"/>
              <a:t>Practice.USA..John</a:t>
            </a:r>
            <a:r>
              <a:rPr lang="es-MX" sz="1200" dirty="0"/>
              <a:t> </a:t>
            </a:r>
            <a:r>
              <a:rPr lang="es-MX" sz="1200" dirty="0" err="1"/>
              <a:t>Wiley</a:t>
            </a:r>
            <a:r>
              <a:rPr lang="es-MX" sz="1200" dirty="0"/>
              <a:t> &amp; </a:t>
            </a:r>
            <a:r>
              <a:rPr lang="es-MX" sz="1200" dirty="0" err="1"/>
              <a:t>Sons</a:t>
            </a:r>
            <a:r>
              <a:rPr lang="es-MX" sz="1200" dirty="0"/>
              <a:t>.</a:t>
            </a:r>
          </a:p>
          <a:p>
            <a:pPr algn="ctr"/>
            <a:endParaRPr lang="es-MX" sz="1200" dirty="0"/>
          </a:p>
          <a:p>
            <a:pPr algn="ctr"/>
            <a:r>
              <a:rPr lang="es-MX" sz="1200" dirty="0" err="1"/>
              <a:t>Glasziou</a:t>
            </a:r>
            <a:r>
              <a:rPr lang="es-MX" sz="1200" dirty="0"/>
              <a:t>, P. Del Mar, C. % Salisbury, J. (2003). </a:t>
            </a:r>
            <a:r>
              <a:rPr lang="es-MX" sz="1200" dirty="0" err="1"/>
              <a:t>Evidence-based</a:t>
            </a:r>
            <a:r>
              <a:rPr lang="es-MX" sz="1200" dirty="0"/>
              <a:t> Medicine </a:t>
            </a:r>
            <a:r>
              <a:rPr lang="es-MX" sz="1200" dirty="0" err="1"/>
              <a:t>Workbook</a:t>
            </a:r>
            <a:r>
              <a:rPr lang="es-MX" sz="1200" dirty="0"/>
              <a:t>. </a:t>
            </a:r>
            <a:r>
              <a:rPr lang="es-MX" sz="1200" dirty="0" err="1"/>
              <a:t>Finding</a:t>
            </a:r>
            <a:r>
              <a:rPr lang="es-MX" sz="1200" dirty="0"/>
              <a:t> and </a:t>
            </a:r>
            <a:r>
              <a:rPr lang="es-MX" sz="1200" dirty="0" err="1"/>
              <a:t>appling</a:t>
            </a:r>
            <a:r>
              <a:rPr lang="es-MX" sz="1200" dirty="0"/>
              <a:t> </a:t>
            </a:r>
            <a:r>
              <a:rPr lang="es-MX" sz="1200" dirty="0" err="1"/>
              <a:t>the</a:t>
            </a:r>
            <a:r>
              <a:rPr lang="es-MX" sz="1200" dirty="0"/>
              <a:t> </a:t>
            </a:r>
            <a:r>
              <a:rPr lang="es-MX" sz="1200" dirty="0" err="1"/>
              <a:t>best</a:t>
            </a:r>
            <a:r>
              <a:rPr lang="es-MX" sz="1200" dirty="0"/>
              <a:t> </a:t>
            </a:r>
            <a:r>
              <a:rPr lang="es-MX" sz="1200" dirty="0" err="1"/>
              <a:t>evidence</a:t>
            </a:r>
            <a:r>
              <a:rPr lang="es-MX" sz="1200" dirty="0"/>
              <a:t> </a:t>
            </a:r>
            <a:r>
              <a:rPr lang="es-MX" sz="1200" dirty="0" err="1"/>
              <a:t>to</a:t>
            </a:r>
            <a:r>
              <a:rPr lang="es-MX" sz="1200" dirty="0"/>
              <a:t> </a:t>
            </a:r>
            <a:r>
              <a:rPr lang="es-MX" sz="1200" dirty="0" err="1"/>
              <a:t>improve</a:t>
            </a:r>
            <a:r>
              <a:rPr lang="es-MX" sz="1200" dirty="0"/>
              <a:t> </a:t>
            </a:r>
            <a:r>
              <a:rPr lang="es-MX" sz="1200" dirty="0" err="1"/>
              <a:t>patient</a:t>
            </a:r>
            <a:r>
              <a:rPr lang="es-MX" sz="1200" dirty="0"/>
              <a:t> </a:t>
            </a:r>
            <a:r>
              <a:rPr lang="es-MX" sz="1200" dirty="0" err="1"/>
              <a:t>care</a:t>
            </a:r>
            <a:r>
              <a:rPr lang="es-MX" sz="1200" dirty="0"/>
              <a:t>. </a:t>
            </a:r>
            <a:r>
              <a:rPr lang="es-MX" sz="1200" dirty="0" err="1"/>
              <a:t>Espana</a:t>
            </a:r>
            <a:r>
              <a:rPr lang="es-MX" sz="1200" dirty="0"/>
              <a:t>: BMJ </a:t>
            </a:r>
            <a:r>
              <a:rPr lang="es-MX" sz="1200" dirty="0" err="1"/>
              <a:t>Books</a:t>
            </a:r>
            <a:r>
              <a:rPr lang="es-MX" sz="1200" dirty="0"/>
              <a:t>.</a:t>
            </a:r>
          </a:p>
        </p:txBody>
      </p:sp>
      <p:pic>
        <p:nvPicPr>
          <p:cNvPr id="9"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8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4519" y="752496"/>
            <a:ext cx="10058400" cy="767714"/>
          </a:xfrm>
        </p:spPr>
        <p:txBody>
          <a:bodyPr/>
          <a:lstStyle/>
          <a:p>
            <a:r>
              <a:rPr lang="es-MX" dirty="0">
                <a:solidFill>
                  <a:schemeClr val="accent2"/>
                </a:solidFill>
                <a:effectLst>
                  <a:outerShdw blurRad="38100" dist="38100" dir="2700000" algn="tl">
                    <a:srgbClr val="000000">
                      <a:alpha val="43137"/>
                    </a:srgbClr>
                  </a:outerShdw>
                </a:effectLst>
              </a:rPr>
              <a:t>2. </a:t>
            </a:r>
            <a:r>
              <a:rPr lang="en-US" dirty="0">
                <a:solidFill>
                  <a:schemeClr val="accent2"/>
                </a:solidFill>
                <a:effectLst>
                  <a:outerShdw blurRad="38100" dist="38100" dir="2700000" algn="tl">
                    <a:srgbClr val="000000">
                      <a:alpha val="43137"/>
                    </a:srgbClr>
                  </a:outerShdw>
                </a:effectLst>
              </a:rPr>
              <a:t>Locate the best available evidence</a:t>
            </a:r>
            <a:r>
              <a:rPr lang="es-MX" dirty="0"/>
              <a:t>.</a:t>
            </a:r>
          </a:p>
        </p:txBody>
      </p:sp>
      <p:pic>
        <p:nvPicPr>
          <p:cNvPr id="4" name="Marcador de contenido 3"/>
          <p:cNvPicPr>
            <a:picLocks noGrp="1" noChangeAspect="1"/>
          </p:cNvPicPr>
          <p:nvPr>
            <p:ph idx="1"/>
          </p:nvPr>
        </p:nvPicPr>
        <p:blipFill rotWithShape="1">
          <a:blip r:embed="rId2"/>
          <a:srcRect l="17125" t="46628" r="62229" b="28720"/>
          <a:stretch/>
        </p:blipFill>
        <p:spPr>
          <a:xfrm>
            <a:off x="1174519" y="1811688"/>
            <a:ext cx="2099257" cy="1335891"/>
          </a:xfrm>
          <a:prstGeom prst="rect">
            <a:avLst/>
          </a:prstGeom>
        </p:spPr>
      </p:pic>
      <p:pic>
        <p:nvPicPr>
          <p:cNvPr id="5" name="Imagen 4"/>
          <p:cNvPicPr>
            <a:picLocks noChangeAspect="1"/>
          </p:cNvPicPr>
          <p:nvPr/>
        </p:nvPicPr>
        <p:blipFill rotWithShape="1">
          <a:blip r:embed="rId3"/>
          <a:srcRect l="51749" t="43825" r="26546" b="42221"/>
          <a:stretch/>
        </p:blipFill>
        <p:spPr>
          <a:xfrm>
            <a:off x="812138" y="3365086"/>
            <a:ext cx="2824020" cy="967597"/>
          </a:xfrm>
          <a:prstGeom prst="rect">
            <a:avLst/>
          </a:prstGeom>
        </p:spPr>
      </p:pic>
      <p:pic>
        <p:nvPicPr>
          <p:cNvPr id="6" name="Imagen 5"/>
          <p:cNvPicPr>
            <a:picLocks noChangeAspect="1"/>
          </p:cNvPicPr>
          <p:nvPr/>
        </p:nvPicPr>
        <p:blipFill rotWithShape="1">
          <a:blip r:embed="rId4"/>
          <a:srcRect l="30343" t="72599" r="43786" b="8098"/>
          <a:stretch/>
        </p:blipFill>
        <p:spPr>
          <a:xfrm>
            <a:off x="4036069" y="1857516"/>
            <a:ext cx="3366053" cy="1338469"/>
          </a:xfrm>
          <a:prstGeom prst="rect">
            <a:avLst/>
          </a:prstGeom>
        </p:spPr>
      </p:pic>
      <p:pic>
        <p:nvPicPr>
          <p:cNvPr id="7" name="Imagen 6"/>
          <p:cNvPicPr>
            <a:picLocks noChangeAspect="1"/>
          </p:cNvPicPr>
          <p:nvPr/>
        </p:nvPicPr>
        <p:blipFill rotWithShape="1">
          <a:blip r:embed="rId5"/>
          <a:srcRect l="1620" t="38390" r="85445" b="36766"/>
          <a:stretch/>
        </p:blipFill>
        <p:spPr>
          <a:xfrm>
            <a:off x="5101007" y="3499253"/>
            <a:ext cx="1683026" cy="1722783"/>
          </a:xfrm>
          <a:prstGeom prst="rect">
            <a:avLst/>
          </a:prstGeom>
        </p:spPr>
      </p:pic>
      <p:pic>
        <p:nvPicPr>
          <p:cNvPr id="8" name="Imagen 7"/>
          <p:cNvPicPr>
            <a:picLocks noChangeAspect="1"/>
          </p:cNvPicPr>
          <p:nvPr/>
        </p:nvPicPr>
        <p:blipFill rotWithShape="1">
          <a:blip r:embed="rId6"/>
          <a:srcRect l="46333" t="42213" r="28713" b="40014"/>
          <a:stretch/>
        </p:blipFill>
        <p:spPr>
          <a:xfrm>
            <a:off x="8260079" y="1811688"/>
            <a:ext cx="3246783" cy="817243"/>
          </a:xfrm>
          <a:prstGeom prst="rect">
            <a:avLst/>
          </a:prstGeom>
        </p:spPr>
      </p:pic>
      <p:pic>
        <p:nvPicPr>
          <p:cNvPr id="9" name="Imagen 8"/>
          <p:cNvPicPr>
            <a:picLocks noChangeAspect="1"/>
          </p:cNvPicPr>
          <p:nvPr/>
        </p:nvPicPr>
        <p:blipFill rotWithShape="1">
          <a:blip r:embed="rId7"/>
          <a:srcRect l="82670" t="45270" r="5157" b="43072"/>
          <a:stretch/>
        </p:blipFill>
        <p:spPr>
          <a:xfrm>
            <a:off x="8611263" y="2920409"/>
            <a:ext cx="2703443" cy="805651"/>
          </a:xfrm>
          <a:prstGeom prst="rect">
            <a:avLst/>
          </a:prstGeom>
        </p:spPr>
      </p:pic>
      <p:pic>
        <p:nvPicPr>
          <p:cNvPr id="10" name="Imagen 9"/>
          <p:cNvPicPr>
            <a:picLocks noChangeAspect="1"/>
          </p:cNvPicPr>
          <p:nvPr/>
        </p:nvPicPr>
        <p:blipFill rotWithShape="1">
          <a:blip r:embed="rId8"/>
          <a:srcRect l="28611" t="28834" r="45213" b="51481"/>
          <a:stretch/>
        </p:blipFill>
        <p:spPr>
          <a:xfrm>
            <a:off x="8770289" y="4193218"/>
            <a:ext cx="2544417" cy="785656"/>
          </a:xfrm>
          <a:prstGeom prst="rect">
            <a:avLst/>
          </a:prstGeom>
        </p:spPr>
      </p:pic>
      <p:pic>
        <p:nvPicPr>
          <p:cNvPr id="11" name="Imagen 10"/>
          <p:cNvPicPr>
            <a:picLocks noChangeAspect="1"/>
          </p:cNvPicPr>
          <p:nvPr/>
        </p:nvPicPr>
        <p:blipFill rotWithShape="1">
          <a:blip r:embed="rId9"/>
          <a:srcRect l="74241" t="60941" r="3861" b="18992"/>
          <a:stretch/>
        </p:blipFill>
        <p:spPr>
          <a:xfrm>
            <a:off x="946947" y="4566774"/>
            <a:ext cx="2554403" cy="792470"/>
          </a:xfrm>
          <a:prstGeom prst="rect">
            <a:avLst/>
          </a:prstGeom>
        </p:spPr>
      </p:pic>
      <p:sp>
        <p:nvSpPr>
          <p:cNvPr id="12" name="Rectángulo 11"/>
          <p:cNvSpPr/>
          <p:nvPr/>
        </p:nvSpPr>
        <p:spPr>
          <a:xfrm>
            <a:off x="90152" y="5545928"/>
            <a:ext cx="12101848" cy="646331"/>
          </a:xfrm>
          <a:prstGeom prst="rect">
            <a:avLst/>
          </a:prstGeom>
        </p:spPr>
        <p:txBody>
          <a:bodyPr wrap="square">
            <a:spAutoFit/>
          </a:bodyPr>
          <a:lstStyle/>
          <a:p>
            <a:pPr algn="ctr"/>
            <a:r>
              <a:rPr lang="es-MX" sz="1200" dirty="0" err="1"/>
              <a:t>Rubin</a:t>
            </a:r>
            <a:r>
              <a:rPr lang="es-MX" sz="1200" dirty="0"/>
              <a:t>, A &amp;</a:t>
            </a:r>
            <a:r>
              <a:rPr lang="es-MX" sz="1200" dirty="0" err="1"/>
              <a:t>Bellamy</a:t>
            </a:r>
            <a:r>
              <a:rPr lang="es-MX" sz="1200" dirty="0"/>
              <a:t>, J. (2012) </a:t>
            </a:r>
            <a:r>
              <a:rPr lang="es-MX" sz="1200" dirty="0" err="1"/>
              <a:t>Practitioner’s</a:t>
            </a:r>
            <a:r>
              <a:rPr lang="es-MX" sz="1200" dirty="0"/>
              <a:t> Guide </a:t>
            </a:r>
            <a:r>
              <a:rPr lang="es-MX" sz="1200" dirty="0" err="1"/>
              <a:t>to</a:t>
            </a:r>
            <a:r>
              <a:rPr lang="es-MX" sz="1200" dirty="0"/>
              <a:t> </a:t>
            </a:r>
            <a:r>
              <a:rPr lang="es-MX" sz="1200" dirty="0" err="1"/>
              <a:t>Using</a:t>
            </a:r>
            <a:r>
              <a:rPr lang="es-MX" sz="1200" dirty="0"/>
              <a:t> </a:t>
            </a:r>
            <a:r>
              <a:rPr lang="es-MX" sz="1200" dirty="0" err="1"/>
              <a:t>Research</a:t>
            </a:r>
            <a:r>
              <a:rPr lang="es-MX" sz="1200" dirty="0"/>
              <a:t> </a:t>
            </a:r>
            <a:r>
              <a:rPr lang="es-MX" sz="1200" dirty="0" err="1"/>
              <a:t>for</a:t>
            </a:r>
            <a:r>
              <a:rPr lang="es-MX" sz="1200" dirty="0"/>
              <a:t> </a:t>
            </a:r>
            <a:r>
              <a:rPr lang="es-MX" sz="1200" dirty="0" err="1"/>
              <a:t>evidence-Based</a:t>
            </a:r>
            <a:r>
              <a:rPr lang="es-MX" sz="1200" dirty="0"/>
              <a:t> </a:t>
            </a:r>
            <a:r>
              <a:rPr lang="es-MX" sz="1200" dirty="0" err="1"/>
              <a:t>Practice.USA..John</a:t>
            </a:r>
            <a:r>
              <a:rPr lang="es-MX" sz="1200" dirty="0"/>
              <a:t> </a:t>
            </a:r>
            <a:r>
              <a:rPr lang="es-MX" sz="1200" dirty="0" err="1"/>
              <a:t>Wiley</a:t>
            </a:r>
            <a:r>
              <a:rPr lang="es-MX" sz="1200" dirty="0"/>
              <a:t> &amp; </a:t>
            </a:r>
            <a:r>
              <a:rPr lang="es-MX" sz="1200" dirty="0" err="1"/>
              <a:t>Sons</a:t>
            </a:r>
            <a:r>
              <a:rPr lang="es-MX" sz="1200" dirty="0"/>
              <a:t>.</a:t>
            </a:r>
          </a:p>
          <a:p>
            <a:pPr algn="ctr"/>
            <a:endParaRPr lang="es-MX" sz="1200" dirty="0"/>
          </a:p>
          <a:p>
            <a:pPr algn="ctr"/>
            <a:r>
              <a:rPr lang="es-MX" sz="1200" dirty="0" err="1"/>
              <a:t>Glasziou</a:t>
            </a:r>
            <a:r>
              <a:rPr lang="es-MX" sz="1200" dirty="0"/>
              <a:t>, P. Del Mar, C. % Salisbury, J. (2003). </a:t>
            </a:r>
            <a:r>
              <a:rPr lang="es-MX" sz="1200" dirty="0" err="1"/>
              <a:t>Evidence-based</a:t>
            </a:r>
            <a:r>
              <a:rPr lang="es-MX" sz="1200" dirty="0"/>
              <a:t> Medicine </a:t>
            </a:r>
            <a:r>
              <a:rPr lang="es-MX" sz="1200" dirty="0" err="1"/>
              <a:t>Workbook</a:t>
            </a:r>
            <a:r>
              <a:rPr lang="es-MX" sz="1200" dirty="0"/>
              <a:t>. </a:t>
            </a:r>
            <a:r>
              <a:rPr lang="es-MX" sz="1200" dirty="0" err="1"/>
              <a:t>Finding</a:t>
            </a:r>
            <a:r>
              <a:rPr lang="es-MX" sz="1200" dirty="0"/>
              <a:t> and </a:t>
            </a:r>
            <a:r>
              <a:rPr lang="es-MX" sz="1200" dirty="0" err="1"/>
              <a:t>appling</a:t>
            </a:r>
            <a:r>
              <a:rPr lang="es-MX" sz="1200" dirty="0"/>
              <a:t> </a:t>
            </a:r>
            <a:r>
              <a:rPr lang="es-MX" sz="1200" dirty="0" err="1"/>
              <a:t>the</a:t>
            </a:r>
            <a:r>
              <a:rPr lang="es-MX" sz="1200" dirty="0"/>
              <a:t> </a:t>
            </a:r>
            <a:r>
              <a:rPr lang="es-MX" sz="1200" dirty="0" err="1"/>
              <a:t>best</a:t>
            </a:r>
            <a:r>
              <a:rPr lang="es-MX" sz="1200" dirty="0"/>
              <a:t> </a:t>
            </a:r>
            <a:r>
              <a:rPr lang="es-MX" sz="1200" dirty="0" err="1"/>
              <a:t>evidence</a:t>
            </a:r>
            <a:r>
              <a:rPr lang="es-MX" sz="1200" dirty="0"/>
              <a:t> </a:t>
            </a:r>
            <a:r>
              <a:rPr lang="es-MX" sz="1200" dirty="0" err="1"/>
              <a:t>to</a:t>
            </a:r>
            <a:r>
              <a:rPr lang="es-MX" sz="1200" dirty="0"/>
              <a:t> </a:t>
            </a:r>
            <a:r>
              <a:rPr lang="es-MX" sz="1200" dirty="0" err="1"/>
              <a:t>improve</a:t>
            </a:r>
            <a:r>
              <a:rPr lang="es-MX" sz="1200" dirty="0"/>
              <a:t> </a:t>
            </a:r>
            <a:r>
              <a:rPr lang="es-MX" sz="1200" dirty="0" err="1"/>
              <a:t>patient</a:t>
            </a:r>
            <a:r>
              <a:rPr lang="es-MX" sz="1200" dirty="0"/>
              <a:t> </a:t>
            </a:r>
            <a:r>
              <a:rPr lang="es-MX" sz="1200" dirty="0" err="1"/>
              <a:t>care</a:t>
            </a:r>
            <a:r>
              <a:rPr lang="es-MX" sz="1200" dirty="0"/>
              <a:t>. </a:t>
            </a:r>
            <a:r>
              <a:rPr lang="es-MX" sz="1200" dirty="0" err="1"/>
              <a:t>Espana</a:t>
            </a:r>
            <a:r>
              <a:rPr lang="es-MX" sz="1200" dirty="0"/>
              <a:t>: BMJ </a:t>
            </a:r>
            <a:r>
              <a:rPr lang="es-MX" sz="1200" dirty="0" err="1"/>
              <a:t>Books</a:t>
            </a:r>
            <a:r>
              <a:rPr lang="es-MX" sz="1200" dirty="0"/>
              <a:t>.</a:t>
            </a:r>
          </a:p>
        </p:txBody>
      </p:sp>
      <p:pic>
        <p:nvPicPr>
          <p:cNvPr id="13" name="Picture 2" descr="Resultado de imagen para cij">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4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117194"/>
          </a:xfrm>
        </p:spPr>
        <p:txBody>
          <a:bodyPr/>
          <a:lstStyle/>
          <a:p>
            <a:pPr algn="ctr"/>
            <a:r>
              <a:rPr lang="es-MX" dirty="0">
                <a:solidFill>
                  <a:schemeClr val="accent2"/>
                </a:solidFill>
                <a:effectLst>
                  <a:outerShdw blurRad="38100" dist="38100" dir="2700000" algn="tl">
                    <a:srgbClr val="000000">
                      <a:alpha val="43137"/>
                    </a:srgbClr>
                  </a:outerShdw>
                </a:effectLst>
              </a:rPr>
              <a:t>3.- </a:t>
            </a:r>
            <a:r>
              <a:rPr lang="es-MX" dirty="0" err="1">
                <a:solidFill>
                  <a:schemeClr val="accent2"/>
                </a:solidFill>
                <a:effectLst>
                  <a:outerShdw blurRad="38100" dist="38100" dir="2700000" algn="tl">
                    <a:srgbClr val="000000">
                      <a:alpha val="43137"/>
                    </a:srgbClr>
                  </a:outerShdw>
                </a:effectLst>
              </a:rPr>
              <a:t>Critically</a:t>
            </a:r>
            <a:r>
              <a:rPr lang="es-MX" dirty="0">
                <a:solidFill>
                  <a:schemeClr val="accent2"/>
                </a:solidFill>
                <a:effectLst>
                  <a:outerShdw blurRad="38100" dist="38100" dir="2700000" algn="tl">
                    <a:srgbClr val="000000">
                      <a:alpha val="43137"/>
                    </a:srgbClr>
                  </a:outerShdw>
                </a:effectLst>
              </a:rPr>
              <a:t> </a:t>
            </a:r>
            <a:r>
              <a:rPr lang="es-MX" dirty="0" err="1">
                <a:solidFill>
                  <a:schemeClr val="accent2"/>
                </a:solidFill>
                <a:effectLst>
                  <a:outerShdw blurRad="38100" dist="38100" dir="2700000" algn="tl">
                    <a:srgbClr val="000000">
                      <a:alpha val="43137"/>
                    </a:srgbClr>
                  </a:outerShdw>
                </a:effectLst>
              </a:rPr>
              <a:t>evaluation</a:t>
            </a:r>
            <a:r>
              <a:rPr lang="es-MX" dirty="0">
                <a:solidFill>
                  <a:schemeClr val="accent2"/>
                </a:solidFill>
                <a:effectLst>
                  <a:outerShdw blurRad="38100" dist="38100" dir="2700000" algn="tl">
                    <a:srgbClr val="000000">
                      <a:alpha val="43137"/>
                    </a:srgbClr>
                  </a:outerShdw>
                </a:effectLst>
              </a:rPr>
              <a:t> </a:t>
            </a:r>
            <a:r>
              <a:rPr lang="es-MX" dirty="0" err="1">
                <a:solidFill>
                  <a:schemeClr val="accent2"/>
                </a:solidFill>
                <a:effectLst>
                  <a:outerShdw blurRad="38100" dist="38100" dir="2700000" algn="tl">
                    <a:srgbClr val="000000">
                      <a:alpha val="43137"/>
                    </a:srgbClr>
                  </a:outerShdw>
                </a:effectLst>
              </a:rPr>
              <a:t>of</a:t>
            </a:r>
            <a:r>
              <a:rPr lang="es-MX" dirty="0">
                <a:solidFill>
                  <a:schemeClr val="accent2"/>
                </a:solidFill>
                <a:effectLst>
                  <a:outerShdw blurRad="38100" dist="38100" dir="2700000" algn="tl">
                    <a:srgbClr val="000000">
                      <a:alpha val="43137"/>
                    </a:srgbClr>
                  </a:outerShdw>
                </a:effectLst>
              </a:rPr>
              <a:t> </a:t>
            </a:r>
            <a:r>
              <a:rPr lang="es-MX" dirty="0" err="1">
                <a:solidFill>
                  <a:schemeClr val="accent2"/>
                </a:solidFill>
                <a:effectLst>
                  <a:outerShdw blurRad="38100" dist="38100" dir="2700000" algn="tl">
                    <a:srgbClr val="000000">
                      <a:alpha val="43137"/>
                    </a:srgbClr>
                  </a:outerShdw>
                </a:effectLst>
              </a:rPr>
              <a:t>the</a:t>
            </a:r>
            <a:r>
              <a:rPr lang="es-MX" dirty="0">
                <a:solidFill>
                  <a:schemeClr val="accent2"/>
                </a:solidFill>
                <a:effectLst>
                  <a:outerShdw blurRad="38100" dist="38100" dir="2700000" algn="tl">
                    <a:srgbClr val="000000">
                      <a:alpha val="43137"/>
                    </a:srgbClr>
                  </a:outerShdw>
                </a:effectLst>
              </a:rPr>
              <a:t> </a:t>
            </a:r>
            <a:r>
              <a:rPr lang="es-MX" dirty="0" err="1">
                <a:solidFill>
                  <a:schemeClr val="accent2"/>
                </a:solidFill>
                <a:effectLst>
                  <a:outerShdw blurRad="38100" dist="38100" dir="2700000" algn="tl">
                    <a:srgbClr val="000000">
                      <a:alpha val="43137"/>
                    </a:srgbClr>
                  </a:outerShdw>
                </a:effectLst>
              </a:rPr>
              <a:t>evidence</a:t>
            </a:r>
            <a:r>
              <a:rPr lang="es-MX" dirty="0">
                <a:solidFill>
                  <a:schemeClr val="accent2"/>
                </a:solidFill>
                <a:effectLst>
                  <a:outerShdw blurRad="38100" dist="38100" dir="2700000" algn="tl">
                    <a:srgbClr val="000000">
                      <a:alpha val="43137"/>
                    </a:srgbClr>
                  </a:outerShdw>
                </a:effectLst>
              </a:rPr>
              <a:t>.</a:t>
            </a:r>
          </a:p>
        </p:txBody>
      </p:sp>
      <p:sp>
        <p:nvSpPr>
          <p:cNvPr id="3" name="Marcador de contenido 2"/>
          <p:cNvSpPr>
            <a:spLocks noGrp="1"/>
          </p:cNvSpPr>
          <p:nvPr>
            <p:ph idx="1"/>
          </p:nvPr>
        </p:nvSpPr>
        <p:spPr/>
        <p:txBody>
          <a:bodyPr>
            <a:normAutofit/>
          </a:bodyPr>
          <a:lstStyle/>
          <a:p>
            <a:pPr algn="ctr">
              <a:buFont typeface="Wingdings" panose="05000000000000000000" pitchFamily="2" charset="2"/>
              <a:buChar char="q"/>
            </a:pPr>
            <a:r>
              <a:rPr lang="es-MX" sz="3600" dirty="0"/>
              <a:t>PRISMA </a:t>
            </a:r>
            <a:r>
              <a:rPr lang="es-MX" sz="3600" dirty="0" err="1"/>
              <a:t>Checklist</a:t>
            </a:r>
            <a:endParaRPr lang="es-MX" sz="3600" dirty="0"/>
          </a:p>
          <a:p>
            <a:pPr algn="ctr">
              <a:buFont typeface="Wingdings" panose="05000000000000000000" pitchFamily="2" charset="2"/>
              <a:buChar char="q"/>
            </a:pPr>
            <a:r>
              <a:rPr lang="es-MX" sz="3600" dirty="0"/>
              <a:t>CONSORT </a:t>
            </a:r>
            <a:r>
              <a:rPr lang="es-MX" sz="3600" dirty="0" err="1"/>
              <a:t>Checklist</a:t>
            </a:r>
            <a:r>
              <a:rPr lang="es-MX" sz="3600" dirty="0"/>
              <a:t>.</a:t>
            </a:r>
          </a:p>
          <a:p>
            <a:pPr algn="ctr">
              <a:buFont typeface="Wingdings" panose="05000000000000000000" pitchFamily="2" charset="2"/>
              <a:buChar char="q"/>
            </a:pPr>
            <a:endParaRPr lang="es-MX" sz="3600" dirty="0"/>
          </a:p>
          <a:p>
            <a:pPr algn="ctr">
              <a:buFont typeface="Wingdings" panose="05000000000000000000" pitchFamily="2" charset="2"/>
              <a:buChar char="q"/>
            </a:pPr>
            <a:r>
              <a:rPr lang="es-MX" sz="3600" dirty="0" err="1"/>
              <a:t>Equator</a:t>
            </a:r>
            <a:r>
              <a:rPr lang="es-MX" sz="3600" dirty="0"/>
              <a:t> Network.</a:t>
            </a:r>
          </a:p>
        </p:txBody>
      </p:sp>
      <p:sp>
        <p:nvSpPr>
          <p:cNvPr id="4" name="Rectángulo 3"/>
          <p:cNvSpPr/>
          <p:nvPr/>
        </p:nvSpPr>
        <p:spPr>
          <a:xfrm>
            <a:off x="90152" y="5545928"/>
            <a:ext cx="12101848" cy="646331"/>
          </a:xfrm>
          <a:prstGeom prst="rect">
            <a:avLst/>
          </a:prstGeom>
        </p:spPr>
        <p:txBody>
          <a:bodyPr wrap="square">
            <a:spAutoFit/>
          </a:bodyPr>
          <a:lstStyle/>
          <a:p>
            <a:pPr algn="ctr"/>
            <a:r>
              <a:rPr lang="es-MX" sz="1200" dirty="0" err="1"/>
              <a:t>Rubin</a:t>
            </a:r>
            <a:r>
              <a:rPr lang="es-MX" sz="1200" dirty="0"/>
              <a:t>, A &amp;</a:t>
            </a:r>
            <a:r>
              <a:rPr lang="es-MX" sz="1200" dirty="0" err="1"/>
              <a:t>Bellamy</a:t>
            </a:r>
            <a:r>
              <a:rPr lang="es-MX" sz="1200" dirty="0"/>
              <a:t>, J. (2012) </a:t>
            </a:r>
            <a:r>
              <a:rPr lang="es-MX" sz="1200" dirty="0" err="1"/>
              <a:t>Practitioner’s</a:t>
            </a:r>
            <a:r>
              <a:rPr lang="es-MX" sz="1200" dirty="0"/>
              <a:t> Guide </a:t>
            </a:r>
            <a:r>
              <a:rPr lang="es-MX" sz="1200" dirty="0" err="1"/>
              <a:t>to</a:t>
            </a:r>
            <a:r>
              <a:rPr lang="es-MX" sz="1200" dirty="0"/>
              <a:t> </a:t>
            </a:r>
            <a:r>
              <a:rPr lang="es-MX" sz="1200" dirty="0" err="1"/>
              <a:t>Using</a:t>
            </a:r>
            <a:r>
              <a:rPr lang="es-MX" sz="1200" dirty="0"/>
              <a:t> </a:t>
            </a:r>
            <a:r>
              <a:rPr lang="es-MX" sz="1200" dirty="0" err="1"/>
              <a:t>Research</a:t>
            </a:r>
            <a:r>
              <a:rPr lang="es-MX" sz="1200" dirty="0"/>
              <a:t> </a:t>
            </a:r>
            <a:r>
              <a:rPr lang="es-MX" sz="1200" dirty="0" err="1"/>
              <a:t>for</a:t>
            </a:r>
            <a:r>
              <a:rPr lang="es-MX" sz="1200" dirty="0"/>
              <a:t> </a:t>
            </a:r>
            <a:r>
              <a:rPr lang="es-MX" sz="1200" dirty="0" err="1"/>
              <a:t>evidence-Based</a:t>
            </a:r>
            <a:r>
              <a:rPr lang="es-MX" sz="1200" dirty="0"/>
              <a:t> </a:t>
            </a:r>
            <a:r>
              <a:rPr lang="es-MX" sz="1200" dirty="0" err="1"/>
              <a:t>Practice.USA..John</a:t>
            </a:r>
            <a:r>
              <a:rPr lang="es-MX" sz="1200" dirty="0"/>
              <a:t> </a:t>
            </a:r>
            <a:r>
              <a:rPr lang="es-MX" sz="1200" dirty="0" err="1"/>
              <a:t>Wiley</a:t>
            </a:r>
            <a:r>
              <a:rPr lang="es-MX" sz="1200" dirty="0"/>
              <a:t> &amp; </a:t>
            </a:r>
            <a:r>
              <a:rPr lang="es-MX" sz="1200" dirty="0" err="1"/>
              <a:t>Sons</a:t>
            </a:r>
            <a:r>
              <a:rPr lang="es-MX" sz="1200" dirty="0"/>
              <a:t>.</a:t>
            </a:r>
          </a:p>
          <a:p>
            <a:pPr algn="ctr"/>
            <a:endParaRPr lang="es-MX" sz="1200" dirty="0"/>
          </a:p>
          <a:p>
            <a:pPr algn="ctr"/>
            <a:r>
              <a:rPr lang="es-MX" sz="1200" dirty="0" err="1"/>
              <a:t>Glasziou</a:t>
            </a:r>
            <a:r>
              <a:rPr lang="es-MX" sz="1200" dirty="0"/>
              <a:t>, P. Del Mar, C. % Salisbury, J. (2003). </a:t>
            </a:r>
            <a:r>
              <a:rPr lang="es-MX" sz="1200" dirty="0" err="1"/>
              <a:t>Evidence-based</a:t>
            </a:r>
            <a:r>
              <a:rPr lang="es-MX" sz="1200" dirty="0"/>
              <a:t> Medicine </a:t>
            </a:r>
            <a:r>
              <a:rPr lang="es-MX" sz="1200" dirty="0" err="1"/>
              <a:t>Workbook</a:t>
            </a:r>
            <a:r>
              <a:rPr lang="es-MX" sz="1200" dirty="0"/>
              <a:t>. </a:t>
            </a:r>
            <a:r>
              <a:rPr lang="es-MX" sz="1200" dirty="0" err="1"/>
              <a:t>Finding</a:t>
            </a:r>
            <a:r>
              <a:rPr lang="es-MX" sz="1200" dirty="0"/>
              <a:t> and </a:t>
            </a:r>
            <a:r>
              <a:rPr lang="es-MX" sz="1200" dirty="0" err="1"/>
              <a:t>appling</a:t>
            </a:r>
            <a:r>
              <a:rPr lang="es-MX" sz="1200" dirty="0"/>
              <a:t> </a:t>
            </a:r>
            <a:r>
              <a:rPr lang="es-MX" sz="1200" dirty="0" err="1"/>
              <a:t>the</a:t>
            </a:r>
            <a:r>
              <a:rPr lang="es-MX" sz="1200" dirty="0"/>
              <a:t> </a:t>
            </a:r>
            <a:r>
              <a:rPr lang="es-MX" sz="1200" dirty="0" err="1"/>
              <a:t>best</a:t>
            </a:r>
            <a:r>
              <a:rPr lang="es-MX" sz="1200" dirty="0"/>
              <a:t> </a:t>
            </a:r>
            <a:r>
              <a:rPr lang="es-MX" sz="1200" dirty="0" err="1"/>
              <a:t>evidence</a:t>
            </a:r>
            <a:r>
              <a:rPr lang="es-MX" sz="1200" dirty="0"/>
              <a:t> </a:t>
            </a:r>
            <a:r>
              <a:rPr lang="es-MX" sz="1200" dirty="0" err="1"/>
              <a:t>to</a:t>
            </a:r>
            <a:r>
              <a:rPr lang="es-MX" sz="1200" dirty="0"/>
              <a:t> </a:t>
            </a:r>
            <a:r>
              <a:rPr lang="es-MX" sz="1200" dirty="0" err="1"/>
              <a:t>improve</a:t>
            </a:r>
            <a:r>
              <a:rPr lang="es-MX" sz="1200" dirty="0"/>
              <a:t> </a:t>
            </a:r>
            <a:r>
              <a:rPr lang="es-MX" sz="1200" dirty="0" err="1"/>
              <a:t>patient</a:t>
            </a:r>
            <a:r>
              <a:rPr lang="es-MX" sz="1200" dirty="0"/>
              <a:t> </a:t>
            </a:r>
            <a:r>
              <a:rPr lang="es-MX" sz="1200" dirty="0" err="1"/>
              <a:t>care</a:t>
            </a:r>
            <a:r>
              <a:rPr lang="es-MX" sz="1200" dirty="0"/>
              <a:t>. </a:t>
            </a:r>
            <a:r>
              <a:rPr lang="es-MX" sz="1200" dirty="0" err="1"/>
              <a:t>Espana</a:t>
            </a:r>
            <a:r>
              <a:rPr lang="es-MX" sz="1200" dirty="0"/>
              <a:t>: BMJ </a:t>
            </a:r>
            <a:r>
              <a:rPr lang="es-MX" sz="1200" dirty="0" err="1"/>
              <a:t>Books</a:t>
            </a:r>
            <a:r>
              <a:rPr lang="es-MX" sz="1200" dirty="0"/>
              <a:t>.</a:t>
            </a:r>
          </a:p>
        </p:txBody>
      </p:sp>
      <p:pic>
        <p:nvPicPr>
          <p:cNvPr id="5"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07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10058400" cy="1104315"/>
          </a:xfrm>
        </p:spPr>
        <p:txBody>
          <a:bodyPr/>
          <a:lstStyle/>
          <a:p>
            <a:pPr algn="ctr"/>
            <a:r>
              <a:rPr lang="es-MX" dirty="0">
                <a:solidFill>
                  <a:schemeClr val="accent2"/>
                </a:solidFill>
                <a:effectLst>
                  <a:outerShdw blurRad="38100" dist="38100" dir="2700000" algn="tl">
                    <a:srgbClr val="000000">
                      <a:alpha val="43137"/>
                    </a:srgbClr>
                  </a:outerShdw>
                </a:effectLst>
              </a:rPr>
              <a:t>4.- </a:t>
            </a:r>
            <a:r>
              <a:rPr lang="es-MX" dirty="0" err="1">
                <a:solidFill>
                  <a:schemeClr val="accent2"/>
                </a:solidFill>
                <a:effectLst>
                  <a:outerShdw blurRad="38100" dist="38100" dir="2700000" algn="tl">
                    <a:srgbClr val="000000">
                      <a:alpha val="43137"/>
                    </a:srgbClr>
                  </a:outerShdw>
                </a:effectLst>
              </a:rPr>
              <a:t>Apply</a:t>
            </a:r>
            <a:r>
              <a:rPr lang="es-MX" dirty="0">
                <a:solidFill>
                  <a:schemeClr val="accent2"/>
                </a:solidFill>
                <a:effectLst>
                  <a:outerShdw blurRad="38100" dist="38100" dir="2700000" algn="tl">
                    <a:srgbClr val="000000">
                      <a:alpha val="43137"/>
                    </a:srgbClr>
                  </a:outerShdw>
                </a:effectLst>
              </a:rPr>
              <a:t> </a:t>
            </a:r>
            <a:r>
              <a:rPr lang="es-MX" dirty="0" err="1">
                <a:solidFill>
                  <a:schemeClr val="accent2"/>
                </a:solidFill>
                <a:effectLst>
                  <a:outerShdw blurRad="38100" dist="38100" dir="2700000" algn="tl">
                    <a:srgbClr val="000000">
                      <a:alpha val="43137"/>
                    </a:srgbClr>
                  </a:outerShdw>
                </a:effectLst>
              </a:rPr>
              <a:t>the</a:t>
            </a:r>
            <a:r>
              <a:rPr lang="es-MX" dirty="0">
                <a:solidFill>
                  <a:schemeClr val="accent2"/>
                </a:solidFill>
                <a:effectLst>
                  <a:outerShdw blurRad="38100" dist="38100" dir="2700000" algn="tl">
                    <a:srgbClr val="000000">
                      <a:alpha val="43137"/>
                    </a:srgbClr>
                  </a:outerShdw>
                </a:effectLst>
              </a:rPr>
              <a:t> </a:t>
            </a:r>
            <a:r>
              <a:rPr lang="es-MX" dirty="0" err="1">
                <a:solidFill>
                  <a:schemeClr val="accent2"/>
                </a:solidFill>
                <a:effectLst>
                  <a:outerShdw blurRad="38100" dist="38100" dir="2700000" algn="tl">
                    <a:srgbClr val="000000">
                      <a:alpha val="43137"/>
                    </a:srgbClr>
                  </a:outerShdw>
                </a:effectLst>
              </a:rPr>
              <a:t>evidence</a:t>
            </a:r>
            <a:r>
              <a:rPr lang="es-MX" dirty="0">
                <a:solidFill>
                  <a:schemeClr val="accent2"/>
                </a:solidFill>
                <a:effectLst>
                  <a:outerShdw blurRad="38100" dist="38100" dir="2700000" algn="tl">
                    <a:srgbClr val="000000">
                      <a:alpha val="43137"/>
                    </a:srgbClr>
                  </a:outerShdw>
                </a:effectLst>
              </a:rPr>
              <a:t>. </a:t>
            </a:r>
          </a:p>
        </p:txBody>
      </p:sp>
      <p:sp>
        <p:nvSpPr>
          <p:cNvPr id="3" name="Marcador de contenido 2"/>
          <p:cNvSpPr>
            <a:spLocks noGrp="1"/>
          </p:cNvSpPr>
          <p:nvPr>
            <p:ph idx="1"/>
          </p:nvPr>
        </p:nvSpPr>
        <p:spPr/>
        <p:txBody>
          <a:bodyPr>
            <a:normAutofit/>
          </a:bodyPr>
          <a:lstStyle/>
          <a:p>
            <a:pPr algn="ctr">
              <a:buFont typeface="Wingdings" panose="05000000000000000000" pitchFamily="2" charset="2"/>
              <a:buChar char="q"/>
            </a:pPr>
            <a:r>
              <a:rPr lang="es-MX" sz="3200" dirty="0"/>
              <a:t> </a:t>
            </a:r>
            <a:r>
              <a:rPr lang="en-US" sz="3200" dirty="0"/>
              <a:t>Treatment feasibility.  </a:t>
            </a:r>
          </a:p>
          <a:p>
            <a:pPr algn="ctr">
              <a:buFont typeface="Wingdings" panose="05000000000000000000" pitchFamily="2" charset="2"/>
              <a:buChar char="q"/>
            </a:pPr>
            <a:r>
              <a:rPr lang="en-US" sz="3200" dirty="0"/>
              <a:t>Viable and available alternatives.  </a:t>
            </a:r>
          </a:p>
          <a:p>
            <a:pPr algn="ctr">
              <a:buFont typeface="Wingdings" panose="05000000000000000000" pitchFamily="2" charset="2"/>
              <a:buChar char="q"/>
            </a:pPr>
            <a:r>
              <a:rPr lang="en-US" sz="3200" dirty="0"/>
              <a:t>Potential benefits and harms.  </a:t>
            </a:r>
          </a:p>
          <a:p>
            <a:pPr algn="ctr">
              <a:buFont typeface="Wingdings" panose="05000000000000000000" pitchFamily="2" charset="2"/>
              <a:buChar char="q"/>
            </a:pPr>
            <a:r>
              <a:rPr lang="en-US" sz="3200" dirty="0"/>
              <a:t>Opinion of my patient.</a:t>
            </a:r>
            <a:endParaRPr lang="es-MX" sz="3200" dirty="0"/>
          </a:p>
        </p:txBody>
      </p:sp>
      <p:sp>
        <p:nvSpPr>
          <p:cNvPr id="4" name="Rectángulo 3"/>
          <p:cNvSpPr/>
          <p:nvPr/>
        </p:nvSpPr>
        <p:spPr>
          <a:xfrm>
            <a:off x="90152" y="5545928"/>
            <a:ext cx="12101848" cy="646331"/>
          </a:xfrm>
          <a:prstGeom prst="rect">
            <a:avLst/>
          </a:prstGeom>
        </p:spPr>
        <p:txBody>
          <a:bodyPr wrap="square">
            <a:spAutoFit/>
          </a:bodyPr>
          <a:lstStyle/>
          <a:p>
            <a:pPr algn="ctr"/>
            <a:r>
              <a:rPr lang="es-MX" sz="1200" dirty="0" err="1"/>
              <a:t>Rubin</a:t>
            </a:r>
            <a:r>
              <a:rPr lang="es-MX" sz="1200" dirty="0"/>
              <a:t>, A &amp;</a:t>
            </a:r>
            <a:r>
              <a:rPr lang="es-MX" sz="1200" dirty="0" err="1"/>
              <a:t>Bellamy</a:t>
            </a:r>
            <a:r>
              <a:rPr lang="es-MX" sz="1200" dirty="0"/>
              <a:t>, J. (2012) </a:t>
            </a:r>
            <a:r>
              <a:rPr lang="es-MX" sz="1200" dirty="0" err="1"/>
              <a:t>Practitioner’s</a:t>
            </a:r>
            <a:r>
              <a:rPr lang="es-MX" sz="1200" dirty="0"/>
              <a:t> Guide </a:t>
            </a:r>
            <a:r>
              <a:rPr lang="es-MX" sz="1200" dirty="0" err="1"/>
              <a:t>to</a:t>
            </a:r>
            <a:r>
              <a:rPr lang="es-MX" sz="1200" dirty="0"/>
              <a:t> </a:t>
            </a:r>
            <a:r>
              <a:rPr lang="es-MX" sz="1200" dirty="0" err="1"/>
              <a:t>Using</a:t>
            </a:r>
            <a:r>
              <a:rPr lang="es-MX" sz="1200" dirty="0"/>
              <a:t> </a:t>
            </a:r>
            <a:r>
              <a:rPr lang="es-MX" sz="1200" dirty="0" err="1"/>
              <a:t>Research</a:t>
            </a:r>
            <a:r>
              <a:rPr lang="es-MX" sz="1200" dirty="0"/>
              <a:t> </a:t>
            </a:r>
            <a:r>
              <a:rPr lang="es-MX" sz="1200" dirty="0" err="1"/>
              <a:t>for</a:t>
            </a:r>
            <a:r>
              <a:rPr lang="es-MX" sz="1200" dirty="0"/>
              <a:t> </a:t>
            </a:r>
            <a:r>
              <a:rPr lang="es-MX" sz="1200" dirty="0" err="1"/>
              <a:t>evidence-Based</a:t>
            </a:r>
            <a:r>
              <a:rPr lang="es-MX" sz="1200" dirty="0"/>
              <a:t> </a:t>
            </a:r>
            <a:r>
              <a:rPr lang="es-MX" sz="1200" dirty="0" err="1"/>
              <a:t>Practice.USA..John</a:t>
            </a:r>
            <a:r>
              <a:rPr lang="es-MX" sz="1200" dirty="0"/>
              <a:t> </a:t>
            </a:r>
            <a:r>
              <a:rPr lang="es-MX" sz="1200" dirty="0" err="1"/>
              <a:t>Wiley</a:t>
            </a:r>
            <a:r>
              <a:rPr lang="es-MX" sz="1200" dirty="0"/>
              <a:t> &amp; </a:t>
            </a:r>
            <a:r>
              <a:rPr lang="es-MX" sz="1200" dirty="0" err="1"/>
              <a:t>Sons</a:t>
            </a:r>
            <a:r>
              <a:rPr lang="es-MX" sz="1200" dirty="0"/>
              <a:t>.</a:t>
            </a:r>
          </a:p>
          <a:p>
            <a:pPr algn="ctr"/>
            <a:endParaRPr lang="es-MX" sz="1200" dirty="0"/>
          </a:p>
          <a:p>
            <a:pPr algn="ctr"/>
            <a:r>
              <a:rPr lang="es-MX" sz="1200" dirty="0" err="1"/>
              <a:t>Glasziou</a:t>
            </a:r>
            <a:r>
              <a:rPr lang="es-MX" sz="1200" dirty="0"/>
              <a:t>, P. Del Mar, C. % Salisbury, J. (2003). </a:t>
            </a:r>
            <a:r>
              <a:rPr lang="es-MX" sz="1200" dirty="0" err="1"/>
              <a:t>Evidence-based</a:t>
            </a:r>
            <a:r>
              <a:rPr lang="es-MX" sz="1200" dirty="0"/>
              <a:t> Medicine </a:t>
            </a:r>
            <a:r>
              <a:rPr lang="es-MX" sz="1200" dirty="0" err="1"/>
              <a:t>Workbook</a:t>
            </a:r>
            <a:r>
              <a:rPr lang="es-MX" sz="1200" dirty="0"/>
              <a:t>. </a:t>
            </a:r>
            <a:r>
              <a:rPr lang="es-MX" sz="1200" dirty="0" err="1"/>
              <a:t>Finding</a:t>
            </a:r>
            <a:r>
              <a:rPr lang="es-MX" sz="1200" dirty="0"/>
              <a:t> and </a:t>
            </a:r>
            <a:r>
              <a:rPr lang="es-MX" sz="1200" dirty="0" err="1"/>
              <a:t>appling</a:t>
            </a:r>
            <a:r>
              <a:rPr lang="es-MX" sz="1200" dirty="0"/>
              <a:t> </a:t>
            </a:r>
            <a:r>
              <a:rPr lang="es-MX" sz="1200" dirty="0" err="1"/>
              <a:t>the</a:t>
            </a:r>
            <a:r>
              <a:rPr lang="es-MX" sz="1200" dirty="0"/>
              <a:t> </a:t>
            </a:r>
            <a:r>
              <a:rPr lang="es-MX" sz="1200" dirty="0" err="1"/>
              <a:t>best</a:t>
            </a:r>
            <a:r>
              <a:rPr lang="es-MX" sz="1200" dirty="0"/>
              <a:t> </a:t>
            </a:r>
            <a:r>
              <a:rPr lang="es-MX" sz="1200" dirty="0" err="1"/>
              <a:t>evidence</a:t>
            </a:r>
            <a:r>
              <a:rPr lang="es-MX" sz="1200" dirty="0"/>
              <a:t> </a:t>
            </a:r>
            <a:r>
              <a:rPr lang="es-MX" sz="1200" dirty="0" err="1"/>
              <a:t>to</a:t>
            </a:r>
            <a:r>
              <a:rPr lang="es-MX" sz="1200" dirty="0"/>
              <a:t> </a:t>
            </a:r>
            <a:r>
              <a:rPr lang="es-MX" sz="1200" dirty="0" err="1"/>
              <a:t>improve</a:t>
            </a:r>
            <a:r>
              <a:rPr lang="es-MX" sz="1200" dirty="0"/>
              <a:t> </a:t>
            </a:r>
            <a:r>
              <a:rPr lang="es-MX" sz="1200" dirty="0" err="1"/>
              <a:t>patient</a:t>
            </a:r>
            <a:r>
              <a:rPr lang="es-MX" sz="1200" dirty="0"/>
              <a:t> </a:t>
            </a:r>
            <a:r>
              <a:rPr lang="es-MX" sz="1200" dirty="0" err="1"/>
              <a:t>care</a:t>
            </a:r>
            <a:r>
              <a:rPr lang="es-MX" sz="1200" dirty="0"/>
              <a:t>. </a:t>
            </a:r>
            <a:r>
              <a:rPr lang="es-MX" sz="1200" dirty="0" err="1"/>
              <a:t>Espana</a:t>
            </a:r>
            <a:r>
              <a:rPr lang="es-MX" sz="1200" dirty="0"/>
              <a:t>: BMJ </a:t>
            </a:r>
            <a:r>
              <a:rPr lang="es-MX" sz="1200" dirty="0" err="1"/>
              <a:t>Books</a:t>
            </a:r>
            <a:r>
              <a:rPr lang="es-MX" sz="1200" dirty="0"/>
              <a:t>.</a:t>
            </a:r>
          </a:p>
        </p:txBody>
      </p:sp>
      <p:pic>
        <p:nvPicPr>
          <p:cNvPr id="5" name="Picture 2" descr="Resultado de imagen para cij">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8742" y="51516"/>
            <a:ext cx="1609867" cy="63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481994"/>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161</TotalTime>
  <Words>983</Words>
  <Application>Microsoft Office PowerPoint</Application>
  <PresentationFormat>Panorámica</PresentationFormat>
  <Paragraphs>70</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Aharoni</vt:lpstr>
      <vt:lpstr>Calibri</vt:lpstr>
      <vt:lpstr>Calibri Light</vt:lpstr>
      <vt:lpstr>Wingdings</vt:lpstr>
      <vt:lpstr>Retrospección</vt:lpstr>
      <vt:lpstr>Evidence-based medicine. Dual pathology, multidisciplinary approach.   Dr. Ramiro Velez Sagarnaga. REGIONAL DIRECTOR CIJ CHIHUAHUA</vt:lpstr>
      <vt:lpstr>MEDICINA BASADA EN EVIDENCIA Pyramid of the 6 S of evidence</vt:lpstr>
      <vt:lpstr>  What is it?  EVIDENCE-BASED MEDICINE </vt:lpstr>
      <vt:lpstr>Presentación de PowerPoint</vt:lpstr>
      <vt:lpstr>Steps / Process</vt:lpstr>
      <vt:lpstr>1.- Generate a question.</vt:lpstr>
      <vt:lpstr>2. Locate the best available evidence.</vt:lpstr>
      <vt:lpstr>3.- Critically evaluation of the evidence.</vt:lpstr>
      <vt:lpstr>4.- Apply the evidence. </vt:lpstr>
      <vt:lpstr>5.- Evaluate the effectiveness of the process and the treatment.</vt:lpstr>
      <vt:lpstr>Presentación de PowerPoint</vt:lpstr>
      <vt:lpstr>All of the above leads us</vt:lpstr>
      <vt:lpstr>Dual Pathology</vt:lpstr>
      <vt:lpstr>The term DUAL would seem to refer to any combination of two conditions, but in psychiatry it has been reserved to define the patients already described in this presentation, for the following reasons:    - High prevalence.  - Its prognostic meaning. - Diagnostic formulations and decision making.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Thank you for your attention.    Dr. Ramiro Velez Sagarnaga. REGIONAL DIRECTOR CIJ CHIHUAHUA.   cijchihuahua@cij.Gob.mx velezramiro@hotmail.com 52+1 6141843070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 Velez</dc:creator>
  <cp:lastModifiedBy>Bárbara Correa</cp:lastModifiedBy>
  <cp:revision>19</cp:revision>
  <dcterms:created xsi:type="dcterms:W3CDTF">2021-12-05T03:25:16Z</dcterms:created>
  <dcterms:modified xsi:type="dcterms:W3CDTF">2021-12-05T19:13:54Z</dcterms:modified>
</cp:coreProperties>
</file>