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87" r:id="rId2"/>
    <p:sldId id="297" r:id="rId3"/>
    <p:sldId id="335" r:id="rId4"/>
    <p:sldId id="343" r:id="rId5"/>
    <p:sldId id="337" r:id="rId6"/>
    <p:sldId id="531" r:id="rId7"/>
    <p:sldId id="556" r:id="rId8"/>
    <p:sldId id="331" r:id="rId9"/>
    <p:sldId id="332" r:id="rId10"/>
    <p:sldId id="589" r:id="rId11"/>
    <p:sldId id="590" r:id="rId12"/>
    <p:sldId id="395" r:id="rId13"/>
    <p:sldId id="588" r:id="rId14"/>
    <p:sldId id="577" r:id="rId15"/>
    <p:sldId id="357" r:id="rId16"/>
  </p:sldIdLst>
  <p:sldSz cx="9144000" cy="6858000" type="screen4x3"/>
  <p:notesSz cx="9388475" cy="7102475"/>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FFFF99"/>
    <a:srgbClr val="66FF33"/>
    <a:srgbClr val="0000FF"/>
    <a:srgbClr val="4343FF"/>
    <a:srgbClr val="2D2DFF"/>
    <a:srgbClr val="0000EA"/>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517" autoAdjust="0"/>
    <p:restoredTop sz="50000" autoAdjust="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0757813213088955E-2"/>
          <c:y val="5.3336835161613465E-2"/>
          <c:w val="0.93472201191197268"/>
          <c:h val="0.76661417322834668"/>
        </c:manualLayout>
      </c:layout>
      <c:bar3DChart>
        <c:barDir val="col"/>
        <c:grouping val="clustered"/>
        <c:ser>
          <c:idx val="0"/>
          <c:order val="0"/>
          <c:tx>
            <c:strRef>
              <c:f>Sheet1!$B$1</c:f>
              <c:strCache>
                <c:ptCount val="1"/>
                <c:pt idx="0">
                  <c:v># of Operations</c:v>
                </c:pt>
              </c:strCache>
            </c:strRef>
          </c:tx>
          <c:spPr>
            <a:solidFill>
              <a:schemeClr val="accent1"/>
            </a:solidFill>
            <a:ln>
              <a:noFill/>
            </a:ln>
            <a:effectLst/>
            <a:sp3d/>
          </c:spPr>
          <c:dLbls>
            <c:dLbl>
              <c:idx val="0"/>
              <c:layout>
                <c:manualLayout>
                  <c:x val="4.8076923076923097E-3"/>
                  <c:y val="1.9230769230769145E-2"/>
                </c:manualLayout>
              </c:layout>
              <c:tx>
                <c:rich>
                  <a:bodyPr/>
                  <a:lstStyle/>
                  <a:p>
                    <a:fld id="{488C4940-6CBD-4372-A819-8A36248C32AE}" type="VALUE">
                      <a:rPr lang="en-US" sz="2800"/>
                      <a:pPr/>
                      <a:t>[VALUE]</a:t>
                    </a:fld>
                    <a:endParaRPr lang="en-PH"/>
                  </a:p>
                </c:rich>
              </c:tx>
              <c:showVal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6DFB-4977-9CDD-019F5DA28F0F}"/>
                </c:ext>
              </c:extLst>
            </c:dLbl>
            <c:dLbl>
              <c:idx val="1"/>
              <c:layout>
                <c:manualLayout>
                  <c:x val="9.6153846153845032E-3"/>
                  <c:y val="2.1634615384615308E-2"/>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DFB-4977-9CDD-019F5DA28F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Sheet1!$B$2:$B$3</c:f>
              <c:numCache>
                <c:formatCode>General</c:formatCode>
                <c:ptCount val="2"/>
                <c:pt idx="0">
                  <c:v>52</c:v>
                </c:pt>
                <c:pt idx="1">
                  <c:v>66</c:v>
                </c:pt>
              </c:numCache>
            </c:numRef>
          </c:val>
          <c:extLst xmlns:c16r2="http://schemas.microsoft.com/office/drawing/2015/06/chart">
            <c:ext xmlns:c16="http://schemas.microsoft.com/office/drawing/2014/chart" uri="{C3380CC4-5D6E-409C-BE32-E72D297353CC}">
              <c16:uniqueId val="{00000002-6DFB-4977-9CDD-019F5DA28F0F}"/>
            </c:ext>
          </c:extLst>
        </c:ser>
        <c:ser>
          <c:idx val="1"/>
          <c:order val="1"/>
          <c:tx>
            <c:strRef>
              <c:f>Sheet1!$C$1</c:f>
              <c:strCache>
                <c:ptCount val="1"/>
                <c:pt idx="0">
                  <c:v>Amount of Seized Illegal Drugs (Billion)</c:v>
                </c:pt>
              </c:strCache>
            </c:strRef>
          </c:tx>
          <c:spPr>
            <a:solidFill>
              <a:schemeClr val="accent2"/>
            </a:solidFill>
            <a:ln>
              <a:noFill/>
            </a:ln>
            <a:effectLst/>
            <a:sp3d/>
          </c:spPr>
          <c:dLbls>
            <c:dLbl>
              <c:idx val="0"/>
              <c:layout>
                <c:manualLayout>
                  <c:x val="1.4019249212764814E-2"/>
                  <c:y val="0.10096153846153848"/>
                </c:manualLayout>
              </c:layout>
              <c:tx>
                <c:rich>
                  <a:bodyPr/>
                  <a:lstStyle/>
                  <a:p>
                    <a:r>
                      <a:rPr lang="en-US" dirty="0">
                        <a:solidFill>
                          <a:schemeClr val="tx1"/>
                        </a:solidFill>
                        <a:latin typeface="Arial" panose="020B0604020202020204" pitchFamily="34" charset="0"/>
                        <a:cs typeface="Arial" panose="020B0604020202020204" pitchFamily="34" charset="0"/>
                      </a:rPr>
                      <a:t>3.3</a:t>
                    </a:r>
                    <a:r>
                      <a:rPr lang="en-US" baseline="0" dirty="0">
                        <a:solidFill>
                          <a:schemeClr val="tx1"/>
                        </a:solidFill>
                        <a:latin typeface="Arial" panose="020B0604020202020204" pitchFamily="34" charset="0"/>
                        <a:cs typeface="Arial" panose="020B0604020202020204" pitchFamily="34" charset="0"/>
                      </a:rPr>
                      <a:t> B</a:t>
                    </a:r>
                    <a:endParaRPr lang="en-US" dirty="0">
                      <a:solidFill>
                        <a:schemeClr val="tx1"/>
                      </a:solidFill>
                      <a:latin typeface="Arial" panose="020B0604020202020204" pitchFamily="34" charset="0"/>
                      <a:cs typeface="Arial" panose="020B0604020202020204" pitchFamily="34" charset="0"/>
                    </a:endParaRP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6DFB-4977-9CDD-019F5DA28F0F}"/>
                </c:ext>
              </c:extLst>
            </c:dLbl>
            <c:dLbl>
              <c:idx val="1"/>
              <c:layout>
                <c:manualLayout>
                  <c:x val="1.2416655417298517E-2"/>
                  <c:y val="0.1105769230769231"/>
                </c:manualLayout>
              </c:layout>
              <c:tx>
                <c:rich>
                  <a:bodyPr/>
                  <a:lstStyle/>
                  <a:p>
                    <a:r>
                      <a:rPr lang="en-US" dirty="0">
                        <a:solidFill>
                          <a:schemeClr val="tx1"/>
                        </a:solidFill>
                        <a:latin typeface="Arial" panose="020B0604020202020204" pitchFamily="34" charset="0"/>
                        <a:cs typeface="Arial" panose="020B0604020202020204" pitchFamily="34" charset="0"/>
                      </a:rPr>
                      <a:t>9.3</a:t>
                    </a:r>
                    <a:r>
                      <a:rPr lang="en-US" baseline="0" dirty="0">
                        <a:solidFill>
                          <a:schemeClr val="tx1"/>
                        </a:solidFill>
                        <a:latin typeface="Arial" panose="020B0604020202020204" pitchFamily="34" charset="0"/>
                        <a:cs typeface="Arial" panose="020B0604020202020204" pitchFamily="34" charset="0"/>
                      </a:rPr>
                      <a:t> B</a:t>
                    </a:r>
                    <a:endParaRPr lang="en-US" dirty="0">
                      <a:solidFill>
                        <a:schemeClr val="tx1"/>
                      </a:solidFill>
                      <a:latin typeface="Arial" panose="020B0604020202020204" pitchFamily="34" charset="0"/>
                      <a:cs typeface="Arial" panose="020B0604020202020204" pitchFamily="34" charset="0"/>
                    </a:endParaRP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6DFB-4977-9CDD-019F5DA28F0F}"/>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2020</c:v>
                </c:pt>
              </c:numCache>
            </c:numRef>
          </c:cat>
          <c:val>
            <c:numRef>
              <c:f>Sheet1!$C$2:$C$3</c:f>
              <c:numCache>
                <c:formatCode>General</c:formatCode>
                <c:ptCount val="2"/>
                <c:pt idx="0">
                  <c:v>3292</c:v>
                </c:pt>
                <c:pt idx="1">
                  <c:v>9237</c:v>
                </c:pt>
              </c:numCache>
            </c:numRef>
          </c:val>
          <c:extLst xmlns:c16r2="http://schemas.microsoft.com/office/drawing/2015/06/chart">
            <c:ext xmlns:c16="http://schemas.microsoft.com/office/drawing/2014/chart" uri="{C3380CC4-5D6E-409C-BE32-E72D297353CC}">
              <c16:uniqueId val="{00000005-6DFB-4977-9CDD-019F5DA28F0F}"/>
            </c:ext>
          </c:extLst>
        </c:ser>
        <c:dLbls/>
        <c:shape val="box"/>
        <c:axId val="175391872"/>
        <c:axId val="175393408"/>
        <c:axId val="0"/>
      </c:bar3DChart>
      <c:catAx>
        <c:axId val="175391872"/>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75393408"/>
        <c:crosses val="autoZero"/>
        <c:auto val="1"/>
        <c:lblAlgn val="ctr"/>
        <c:lblOffset val="100"/>
      </c:catAx>
      <c:valAx>
        <c:axId val="1753934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crossAx val="175391872"/>
        <c:crosses val="autoZero"/>
        <c:crossBetween val="between"/>
      </c:valAx>
      <c:spPr>
        <a:noFill/>
        <a:ln>
          <a:noFill/>
        </a:ln>
        <a:effectLst/>
      </c:spPr>
    </c:plotArea>
    <c:legend>
      <c:legendPos val="b"/>
      <c:layout>
        <c:manualLayout>
          <c:xMode val="edge"/>
          <c:yMode val="edge"/>
          <c:x val="7.9658383804695324E-2"/>
          <c:y val="0.9508077725912889"/>
          <c:w val="0.76992681203311153"/>
          <c:h val="4.9192156268927922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6616" tIns="48308" rIns="96616" bIns="48308" rtlCol="0"/>
          <a:lstStyle>
            <a:lvl1pPr algn="l">
              <a:defRPr sz="1300"/>
            </a:lvl1pPr>
          </a:lstStyle>
          <a:p>
            <a:endParaRPr lang="fil-PH"/>
          </a:p>
        </p:txBody>
      </p:sp>
      <p:sp>
        <p:nvSpPr>
          <p:cNvPr id="3" name="Date Placeholder 2"/>
          <p:cNvSpPr>
            <a:spLocks noGrp="1"/>
          </p:cNvSpPr>
          <p:nvPr>
            <p:ph type="dt" sz="quarter" idx="1"/>
          </p:nvPr>
        </p:nvSpPr>
        <p:spPr>
          <a:xfrm>
            <a:off x="5317963" y="0"/>
            <a:ext cx="4068339" cy="355124"/>
          </a:xfrm>
          <a:prstGeom prst="rect">
            <a:avLst/>
          </a:prstGeom>
        </p:spPr>
        <p:txBody>
          <a:bodyPr vert="horz" lIns="96616" tIns="48308" rIns="96616" bIns="48308" rtlCol="0"/>
          <a:lstStyle>
            <a:lvl1pPr algn="r">
              <a:defRPr sz="1300"/>
            </a:lvl1pPr>
          </a:lstStyle>
          <a:p>
            <a:fld id="{52F3B902-AA67-4E35-AE28-B78393D49B90}" type="datetimeFigureOut">
              <a:rPr lang="fil-PH" smtClean="0"/>
              <a:pPr/>
              <a:t>1/21/2021</a:t>
            </a:fld>
            <a:endParaRPr lang="fil-PH"/>
          </a:p>
        </p:txBody>
      </p:sp>
      <p:sp>
        <p:nvSpPr>
          <p:cNvPr id="4" name="Footer Placeholder 3"/>
          <p:cNvSpPr>
            <a:spLocks noGrp="1"/>
          </p:cNvSpPr>
          <p:nvPr>
            <p:ph type="ftr" sz="quarter" idx="2"/>
          </p:nvPr>
        </p:nvSpPr>
        <p:spPr>
          <a:xfrm>
            <a:off x="0" y="6746119"/>
            <a:ext cx="4068339" cy="355124"/>
          </a:xfrm>
          <a:prstGeom prst="rect">
            <a:avLst/>
          </a:prstGeom>
        </p:spPr>
        <p:txBody>
          <a:bodyPr vert="horz" lIns="96616" tIns="48308" rIns="96616" bIns="48308" rtlCol="0" anchor="b"/>
          <a:lstStyle>
            <a:lvl1pPr algn="l">
              <a:defRPr sz="1300"/>
            </a:lvl1pPr>
          </a:lstStyle>
          <a:p>
            <a:endParaRPr lang="fil-PH"/>
          </a:p>
        </p:txBody>
      </p:sp>
      <p:sp>
        <p:nvSpPr>
          <p:cNvPr id="5" name="Slide Number Placeholder 4"/>
          <p:cNvSpPr>
            <a:spLocks noGrp="1"/>
          </p:cNvSpPr>
          <p:nvPr>
            <p:ph type="sldNum" sz="quarter" idx="3"/>
          </p:nvPr>
        </p:nvSpPr>
        <p:spPr>
          <a:xfrm>
            <a:off x="5317963" y="6746119"/>
            <a:ext cx="4068339" cy="355124"/>
          </a:xfrm>
          <a:prstGeom prst="rect">
            <a:avLst/>
          </a:prstGeom>
        </p:spPr>
        <p:txBody>
          <a:bodyPr vert="horz" lIns="96616" tIns="48308" rIns="96616" bIns="48308" rtlCol="0" anchor="b"/>
          <a:lstStyle>
            <a:lvl1pPr algn="r">
              <a:defRPr sz="1300"/>
            </a:lvl1pPr>
          </a:lstStyle>
          <a:p>
            <a:fld id="{42D204D3-EAF2-45F7-914A-5E0825F1D0FB}" type="slidenum">
              <a:rPr lang="fil-PH" smtClean="0"/>
              <a:pPr/>
              <a:t>‹#›</a:t>
            </a:fld>
            <a:endParaRPr lang="fil-PH"/>
          </a:p>
        </p:txBody>
      </p:sp>
    </p:spTree>
    <p:extLst>
      <p:ext uri="{BB962C8B-B14F-4D97-AF65-F5344CB8AC3E}">
        <p14:creationId xmlns:p14="http://schemas.microsoft.com/office/powerpoint/2010/main" xmlns="" val="69089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6616" tIns="48308" rIns="96616" bIns="48308" rtlCol="0"/>
          <a:lstStyle>
            <a:lvl1pPr algn="l">
              <a:defRPr sz="1300"/>
            </a:lvl1pPr>
          </a:lstStyle>
          <a:p>
            <a:endParaRPr lang="fil-PH"/>
          </a:p>
        </p:txBody>
      </p:sp>
      <p:sp>
        <p:nvSpPr>
          <p:cNvPr id="3" name="Date Placeholder 2"/>
          <p:cNvSpPr>
            <a:spLocks noGrp="1"/>
          </p:cNvSpPr>
          <p:nvPr>
            <p:ph type="dt" idx="1"/>
          </p:nvPr>
        </p:nvSpPr>
        <p:spPr>
          <a:xfrm>
            <a:off x="5317963" y="0"/>
            <a:ext cx="4068339" cy="355124"/>
          </a:xfrm>
          <a:prstGeom prst="rect">
            <a:avLst/>
          </a:prstGeom>
        </p:spPr>
        <p:txBody>
          <a:bodyPr vert="horz" lIns="96616" tIns="48308" rIns="96616" bIns="48308" rtlCol="0"/>
          <a:lstStyle>
            <a:lvl1pPr algn="r">
              <a:defRPr sz="1300"/>
            </a:lvl1pPr>
          </a:lstStyle>
          <a:p>
            <a:fld id="{AC041FBD-F345-44D2-A654-FE9538D90352}" type="datetimeFigureOut">
              <a:rPr lang="fil-PH" smtClean="0"/>
              <a:pPr/>
              <a:t>1/21/2021</a:t>
            </a:fld>
            <a:endParaRPr lang="fil-PH"/>
          </a:p>
        </p:txBody>
      </p:sp>
      <p:sp>
        <p:nvSpPr>
          <p:cNvPr id="4" name="Slide Image Placeholder 3"/>
          <p:cNvSpPr>
            <a:spLocks noGrp="1" noRot="1" noChangeAspect="1"/>
          </p:cNvSpPr>
          <p:nvPr>
            <p:ph type="sldImg" idx="2"/>
          </p:nvPr>
        </p:nvSpPr>
        <p:spPr>
          <a:xfrm>
            <a:off x="2919413" y="531813"/>
            <a:ext cx="3551237" cy="2665412"/>
          </a:xfrm>
          <a:prstGeom prst="rect">
            <a:avLst/>
          </a:prstGeom>
          <a:noFill/>
          <a:ln w="12700">
            <a:solidFill>
              <a:prstClr val="black"/>
            </a:solidFill>
          </a:ln>
        </p:spPr>
        <p:txBody>
          <a:bodyPr vert="horz" lIns="96616" tIns="48308" rIns="96616" bIns="48308" rtlCol="0" anchor="ctr"/>
          <a:lstStyle/>
          <a:p>
            <a:endParaRPr lang="fil-PH"/>
          </a:p>
        </p:txBody>
      </p:sp>
      <p:sp>
        <p:nvSpPr>
          <p:cNvPr id="5" name="Notes Placeholder 4"/>
          <p:cNvSpPr>
            <a:spLocks noGrp="1"/>
          </p:cNvSpPr>
          <p:nvPr>
            <p:ph type="body" sz="quarter" idx="3"/>
          </p:nvPr>
        </p:nvSpPr>
        <p:spPr>
          <a:xfrm>
            <a:off x="938848" y="3373677"/>
            <a:ext cx="7510780" cy="3196113"/>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6" name="Footer Placeholder 5"/>
          <p:cNvSpPr>
            <a:spLocks noGrp="1"/>
          </p:cNvSpPr>
          <p:nvPr>
            <p:ph type="ftr" sz="quarter" idx="4"/>
          </p:nvPr>
        </p:nvSpPr>
        <p:spPr>
          <a:xfrm>
            <a:off x="0" y="6746119"/>
            <a:ext cx="4068339" cy="355124"/>
          </a:xfrm>
          <a:prstGeom prst="rect">
            <a:avLst/>
          </a:prstGeom>
        </p:spPr>
        <p:txBody>
          <a:bodyPr vert="horz" lIns="96616" tIns="48308" rIns="96616" bIns="48308" rtlCol="0" anchor="b"/>
          <a:lstStyle>
            <a:lvl1pPr algn="l">
              <a:defRPr sz="1300"/>
            </a:lvl1pPr>
          </a:lstStyle>
          <a:p>
            <a:endParaRPr lang="fil-PH"/>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6616" tIns="48308" rIns="96616" bIns="48308" rtlCol="0" anchor="b"/>
          <a:lstStyle>
            <a:lvl1pPr algn="r">
              <a:defRPr sz="1300"/>
            </a:lvl1pPr>
          </a:lstStyle>
          <a:p>
            <a:fld id="{726E0F6C-6836-4698-85BF-D56F7ED307F9}" type="slidenum">
              <a:rPr lang="fil-PH" smtClean="0"/>
              <a:pPr/>
              <a:t>‹#›</a:t>
            </a:fld>
            <a:endParaRPr lang="fil-PH"/>
          </a:p>
        </p:txBody>
      </p:sp>
    </p:spTree>
    <p:extLst>
      <p:ext uri="{BB962C8B-B14F-4D97-AF65-F5344CB8AC3E}">
        <p14:creationId xmlns:p14="http://schemas.microsoft.com/office/powerpoint/2010/main" xmlns="" val="158186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DE35B37-9760-44B8-B0AF-C37F008308DD}"/>
              </a:ext>
            </a:extLst>
          </p:cNvPr>
          <p:cNvSpPr>
            <a:spLocks noGrp="1" noRot="1" noChangeAspect="1" noTextEdit="1"/>
          </p:cNvSpPr>
          <p:nvPr>
            <p:ph type="sldImg"/>
          </p:nvPr>
        </p:nvSpPr>
        <p:spPr bwMode="auto">
          <a:xfrm>
            <a:off x="1462088" y="660400"/>
            <a:ext cx="4398962" cy="3298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7DE0651F-6853-4777-9B59-A72A1B42FF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lgn="just" eaLnBrk="1" hangingPunct="1">
              <a:spcBef>
                <a:spcPct val="0"/>
              </a:spcBef>
            </a:pPr>
            <a:r>
              <a:rPr lang="en-US" altLang="en-US" sz="1800" baseline="0" dirty="0">
                <a:latin typeface="Arial" panose="020B0604020202020204" pitchFamily="34" charset="0"/>
                <a:cs typeface="Arial" panose="020B0604020202020204" pitchFamily="34" charset="0"/>
              </a:rPr>
              <a:t>The most abused drug of choice is still methamphetamine hydrochloride popularly known as shabu followed by cannabis or marijuana. Third is Ecstasy which are usually being used by affluent members of the society mostly in clubs during parties. Lastly are the inhalants which are commonly abused by street children.</a:t>
            </a:r>
          </a:p>
          <a:p>
            <a:pPr algn="just" eaLnBrk="1" hangingPunct="1">
              <a:spcBef>
                <a:spcPct val="0"/>
              </a:spcBef>
            </a:pPr>
            <a:endParaRPr lang="en-US" altLang="en-US" sz="1800" baseline="0" dirty="0">
              <a:latin typeface="Arial" panose="020B06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xmlns="" id="{93C2BFCD-17C1-46C0-AB19-158B8A905B4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A25F3A-40BC-48EC-A65B-98EEB2BE2DD4}"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xmlns="" val="213697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A4E51D69-5549-4E37-8AE4-A0080D431DBC}"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xmlns="" val="188411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A4E51D69-5549-4E37-8AE4-A0080D431DB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xmlns="" val="265816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DE35B37-9760-44B8-B0AF-C37F008308DD}"/>
              </a:ext>
            </a:extLst>
          </p:cNvPr>
          <p:cNvSpPr>
            <a:spLocks noGrp="1" noRot="1" noChangeAspect="1" noTextEdit="1"/>
          </p:cNvSpPr>
          <p:nvPr>
            <p:ph type="sldImg"/>
          </p:nvPr>
        </p:nvSpPr>
        <p:spPr bwMode="auto">
          <a:xfrm>
            <a:off x="1462088" y="660400"/>
            <a:ext cx="4398962" cy="3298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7DE0651F-6853-4777-9B59-A72A1B42FF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lgn="just"/>
            <a:endParaRPr lang="en-PH" sz="1800" dirty="0"/>
          </a:p>
        </p:txBody>
      </p:sp>
      <p:sp>
        <p:nvSpPr>
          <p:cNvPr id="36868" name="Slide Number Placeholder 3">
            <a:extLst>
              <a:ext uri="{FF2B5EF4-FFF2-40B4-BE49-F238E27FC236}">
                <a16:creationId xmlns:a16="http://schemas.microsoft.com/office/drawing/2014/main" xmlns="" id="{93C2BFCD-17C1-46C0-AB19-158B8A905B4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A25F3A-40BC-48EC-A65B-98EEB2BE2DD4}"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xmlns="" val="241524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DE35B37-9760-44B8-B0AF-C37F008308DD}"/>
              </a:ext>
            </a:extLst>
          </p:cNvPr>
          <p:cNvSpPr>
            <a:spLocks noGrp="1" noRot="1" noChangeAspect="1" noTextEdit="1"/>
          </p:cNvSpPr>
          <p:nvPr>
            <p:ph type="sldImg"/>
          </p:nvPr>
        </p:nvSpPr>
        <p:spPr bwMode="auto">
          <a:xfrm>
            <a:off x="1462088" y="660400"/>
            <a:ext cx="4398962" cy="3298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7DE0651F-6853-4777-9B59-A72A1B42FF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lgn="just" eaLnBrk="1" hangingPunct="1">
              <a:spcBef>
                <a:spcPct val="0"/>
              </a:spcBef>
            </a:pPr>
            <a:endParaRPr lang="en-US" altLang="en-US" sz="1800" baseline="0" dirty="0">
              <a:latin typeface="Arial" panose="020B06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xmlns="" id="{93C2BFCD-17C1-46C0-AB19-158B8A905B4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A25F3A-40BC-48EC-A65B-98EEB2BE2DD4}"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xmlns="" val="116005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DE35B37-9760-44B8-B0AF-C37F008308DD}"/>
              </a:ext>
            </a:extLst>
          </p:cNvPr>
          <p:cNvSpPr>
            <a:spLocks noGrp="1" noRot="1" noChangeAspect="1" noTextEdit="1"/>
          </p:cNvSpPr>
          <p:nvPr>
            <p:ph type="sldImg"/>
          </p:nvPr>
        </p:nvSpPr>
        <p:spPr bwMode="auto">
          <a:xfrm>
            <a:off x="1462088" y="660400"/>
            <a:ext cx="4398962" cy="3298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7DE0651F-6853-4777-9B59-A72A1B42FF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lvl="0" indent="0" algn="just">
              <a:lnSpc>
                <a:spcPct val="115000"/>
              </a:lnSpc>
              <a:buFont typeface="Symbol" panose="05050102010706020507" pitchFamily="18" charset="2"/>
              <a:buNone/>
            </a:pP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Chinese or Filipino-Chinese drug syndicate dominates the drug market in the country. They facilitate production, manufacturing and bulk smuggling of dangerous drugs mostly from mainland china and are being diverted to other nearby countries.  Next are the African Drug Syndicate, they responsible for the smuggling of illegal drugs through the airports using </a:t>
            </a:r>
            <a:r>
              <a:rPr lang="en-US" sz="18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filipino</a:t>
            </a: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domestic workers and those who were promised of marriage as drug couriers/ swallowers. The local drug syndicates or the so called territorial traffickers are responsible in the </a:t>
            </a:r>
            <a:r>
              <a:rPr lang="en-US" sz="1800" b="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wholeasale</a:t>
            </a: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retail distribution of illegal drugs and maintenance of dens within their jurisdiction. Local drug syndicates are usually tied-up with Chinese syndicates as their suppliers.</a:t>
            </a:r>
            <a:endParaRPr lang="en-PH" sz="18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8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PH" sz="18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Because of the intensified anti-illegal drugs campaign of the national government, transnational drug syndicates are now shifting their method of operations from manufacturing or maintenance of clandestine Meth laboratories to importation and smuggling of illegal drugs through the airport, seaport, mail and parcel service, and the vast coastlines of the country.</a:t>
            </a:r>
            <a:endParaRPr lang="en-US" altLang="en-US" sz="1800" baseline="0" dirty="0">
              <a:latin typeface="Arial" panose="020B0604020202020204" pitchFamily="34" charset="0"/>
              <a:cs typeface="Arial" panose="020B0604020202020204" pitchFamily="34" charset="0"/>
            </a:endParaRPr>
          </a:p>
          <a:p>
            <a:pPr algn="just" eaLnBrk="1" hangingPunct="1">
              <a:spcBef>
                <a:spcPct val="0"/>
              </a:spcBef>
            </a:pPr>
            <a:endParaRPr lang="en-US" altLang="en-US" sz="1800" b="0" baseline="0" dirty="0">
              <a:latin typeface="Arial" panose="020B06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xmlns="" id="{93C2BFCD-17C1-46C0-AB19-158B8A905B4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A25F3A-40BC-48EC-A65B-98EEB2BE2DD4}"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xmlns="" val="424192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1813"/>
            <a:ext cx="3551237" cy="2663825"/>
          </a:xfrm>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14DE47BF-CD44-4D36-B0FC-8F895627A45E}" type="slidenum">
              <a:rPr lang="en-PH" smtClean="0">
                <a:solidFill>
                  <a:prstClr val="black"/>
                </a:solidFill>
              </a:rPr>
              <a:pPr/>
              <a:t>6</a:t>
            </a:fld>
            <a:endParaRPr lang="en-PH">
              <a:solidFill>
                <a:prstClr val="black"/>
              </a:solidFill>
            </a:endParaRPr>
          </a:p>
        </p:txBody>
      </p:sp>
    </p:spTree>
    <p:extLst>
      <p:ext uri="{BB962C8B-B14F-4D97-AF65-F5344CB8AC3E}">
        <p14:creationId xmlns:p14="http://schemas.microsoft.com/office/powerpoint/2010/main" xmlns="" val="50035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spcBef>
                <a:spcPct val="0"/>
              </a:spcBef>
              <a:defRPr/>
            </a:pPr>
            <a:endParaRPr lang="en-US" altLang="ja-JP" sz="1100" dirty="0">
              <a:effectLst>
                <a:outerShdw blurRad="38100" dist="38100" dir="2700000" algn="tl">
                  <a:srgbClr val="C0C0C0"/>
                </a:outerShdw>
              </a:effectLst>
              <a:latin typeface="Arial" pitchFamily="34" charset="0"/>
            </a:endParaRPr>
          </a:p>
        </p:txBody>
      </p:sp>
      <p:sp>
        <p:nvSpPr>
          <p:cNvPr id="4" name="Slide Number Placeholder 3"/>
          <p:cNvSpPr>
            <a:spLocks noGrp="1"/>
          </p:cNvSpPr>
          <p:nvPr>
            <p:ph type="sldNum" sz="quarter" idx="10"/>
          </p:nvPr>
        </p:nvSpPr>
        <p:spPr/>
        <p:txBody>
          <a:bodyPr/>
          <a:lstStyle/>
          <a:p>
            <a:pPr>
              <a:defRPr/>
            </a:pPr>
            <a:fld id="{A4E51D69-5549-4E37-8AE4-A0080D431DBC}" type="slidenum">
              <a:rPr lang="en-US" smtClean="0"/>
              <a:pPr>
                <a:defRPr/>
              </a:pPr>
              <a:t>7</a:t>
            </a:fld>
            <a:endParaRPr lang="en-US"/>
          </a:p>
        </p:txBody>
      </p:sp>
    </p:spTree>
    <p:extLst>
      <p:ext uri="{BB962C8B-B14F-4D97-AF65-F5344CB8AC3E}">
        <p14:creationId xmlns:p14="http://schemas.microsoft.com/office/powerpoint/2010/main" xmlns="" val="69778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DE35B37-9760-44B8-B0AF-C37F008308DD}"/>
              </a:ext>
            </a:extLst>
          </p:cNvPr>
          <p:cNvSpPr>
            <a:spLocks noGrp="1" noRot="1" noChangeAspect="1" noTextEdit="1"/>
          </p:cNvSpPr>
          <p:nvPr>
            <p:ph type="sldImg"/>
          </p:nvPr>
        </p:nvSpPr>
        <p:spPr bwMode="auto">
          <a:xfrm>
            <a:off x="1462088" y="660400"/>
            <a:ext cx="4398962" cy="3298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7DE0651F-6853-4777-9B59-A72A1B42FF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1800" dirty="0">
                <a:latin typeface="Arial" panose="020B0604020202020204" pitchFamily="34" charset="0"/>
                <a:cs typeface="Arial" panose="020B0604020202020204" pitchFamily="34" charset="0"/>
              </a:rPr>
              <a:t>Covering the period of March 17 to December 31, 2020 the PNP Drug Enforcement Group was able to conduct 66 anti-illegal drug operations that resulted in the arrest of 93 drug personalities, death of 11 drug suspects and confiscation of various kinds of prohibited drugs amounting to almost 9.3 Billion pesos based on the standard drug price set by the Dangerous Drugs Board.</a:t>
            </a:r>
            <a:endParaRPr lang="en-PH" sz="1800" dirty="0">
              <a:latin typeface="Arial" panose="020B0604020202020204" pitchFamily="34" charset="0"/>
              <a:cs typeface="Arial" panose="020B0604020202020204" pitchFamily="34" charset="0"/>
            </a:endParaRPr>
          </a:p>
          <a:p>
            <a:pPr algn="just" eaLnBrk="1" hangingPunct="1">
              <a:spcBef>
                <a:spcPct val="0"/>
              </a:spcBef>
            </a:pPr>
            <a:endParaRPr lang="en-US" altLang="en-US" sz="1800" baseline="0" dirty="0">
              <a:latin typeface="Arial" panose="020B06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xmlns="" id="{93C2BFCD-17C1-46C0-AB19-158B8A905B4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A25F3A-40BC-48EC-A65B-98EEB2BE2DD4}"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xmlns="" val="1833697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DE35B37-9760-44B8-B0AF-C37F008308DD}"/>
              </a:ext>
            </a:extLst>
          </p:cNvPr>
          <p:cNvSpPr>
            <a:spLocks noGrp="1" noRot="1" noChangeAspect="1" noTextEdit="1"/>
          </p:cNvSpPr>
          <p:nvPr>
            <p:ph type="sldImg"/>
          </p:nvPr>
        </p:nvSpPr>
        <p:spPr bwMode="auto">
          <a:xfrm>
            <a:off x="1462088" y="660400"/>
            <a:ext cx="4398962" cy="32988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7DE0651F-6853-4777-9B59-A72A1B42FF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lgn="just"/>
            <a:r>
              <a:rPr lang="en-US" sz="1800" dirty="0">
                <a:latin typeface="Arial" panose="020B0604020202020204" pitchFamily="34" charset="0"/>
                <a:cs typeface="Arial" panose="020B0604020202020204" pitchFamily="34" charset="0"/>
              </a:rPr>
              <a:t>Comparing the data of March 17 to December 31 of year 2020 versus the same period of year 2019, a huge increase in the seizure of illegal drugs was recorded. The increase in the confiscation is more or less 6 Billion pesos worth of illegal drugs or 181.8 percent.</a:t>
            </a:r>
            <a:endParaRPr lang="en-PH" sz="1800" dirty="0">
              <a:latin typeface="Arial" panose="020B0604020202020204" pitchFamily="34" charset="0"/>
              <a:cs typeface="Arial" panose="020B0604020202020204" pitchFamily="34" charset="0"/>
            </a:endParaRPr>
          </a:p>
        </p:txBody>
      </p:sp>
      <p:sp>
        <p:nvSpPr>
          <p:cNvPr id="36868" name="Slide Number Placeholder 3">
            <a:extLst>
              <a:ext uri="{FF2B5EF4-FFF2-40B4-BE49-F238E27FC236}">
                <a16:creationId xmlns:a16="http://schemas.microsoft.com/office/drawing/2014/main" xmlns="" id="{93C2BFCD-17C1-46C0-AB19-158B8A905B4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A25F3A-40BC-48EC-A65B-98EEB2BE2DD4}"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xmlns="" val="289391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A4E51D69-5549-4E37-8AE4-A0080D431DBC}"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xmlns="" val="29484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A4E51D69-5549-4E37-8AE4-A0080D431DBC}"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xmlns="" val="17632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fil-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l-PH"/>
          </a:p>
        </p:txBody>
      </p:sp>
      <p:sp>
        <p:nvSpPr>
          <p:cNvPr id="4" name="Date Placeholder 3"/>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il-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4" name="Date Placeholder 3"/>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4" name="Date Placeholder 3"/>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il-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4" name="Date Placeholder 3"/>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fil-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il-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5" name="Date Placeholder 4"/>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fil-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7" name="Date Placeholder 6"/>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il-PH"/>
          </a:p>
        </p:txBody>
      </p:sp>
      <p:sp>
        <p:nvSpPr>
          <p:cNvPr id="3" name="Date Placeholder 2"/>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il-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74D12-FBBA-49AD-8213-0D0FAD5AD14C}" type="datetimeFigureOut">
              <a:rPr lang="fil-PH" smtClean="0"/>
              <a:pPr/>
              <a:t>1/21/2021</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FF6E89CE-26F7-49AD-B33F-B064C3CBEEEE}" type="slidenum">
              <a:rPr lang="fil-PH" smtClean="0"/>
              <a:pPr/>
              <a:t>‹#›</a:t>
            </a:fld>
            <a:endParaRPr lang="fil-PH"/>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l-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74D12-FBBA-49AD-8213-0D0FAD5AD14C}" type="datetimeFigureOut">
              <a:rPr lang="fil-PH" smtClean="0"/>
              <a:pPr/>
              <a:t>1/21/2021</a:t>
            </a:fld>
            <a:endParaRPr lang="fil-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l-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E89CE-26F7-49AD-B33F-B064C3CBEEEE}" type="slidenum">
              <a:rPr lang="fil-PH" smtClean="0"/>
              <a:pPr/>
              <a:t>‹#›</a:t>
            </a:fld>
            <a:endParaRPr lang="fil-PH"/>
          </a:p>
        </p:txBody>
      </p:sp>
      <p:sp>
        <p:nvSpPr>
          <p:cNvPr id="7" name="Title Placeholder 1"/>
          <p:cNvSpPr txBox="1">
            <a:spLocks/>
          </p:cNvSpPr>
          <p:nvPr userDrawn="1"/>
        </p:nvSpPr>
        <p:spPr>
          <a:xfrm>
            <a:off x="457200" y="1984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endParaRPr lang="fil-PH"/>
          </a:p>
        </p:txBody>
      </p:sp>
      <p:sp>
        <p:nvSpPr>
          <p:cNvPr id="8" name="Rectangle 7"/>
          <p:cNvSpPr/>
          <p:nvPr userDrawn="1"/>
        </p:nvSpPr>
        <p:spPr>
          <a:xfrm>
            <a:off x="0" y="381000"/>
            <a:ext cx="9144000" cy="838200"/>
          </a:xfrm>
          <a:prstGeom prst="rect">
            <a:avLst/>
          </a:prstGeom>
          <a:gradFill flip="none" rotWithShape="1">
            <a:gsLst>
              <a:gs pos="0">
                <a:schemeClr val="accent1">
                  <a:shade val="51000"/>
                  <a:satMod val="130000"/>
                </a:schemeClr>
              </a:gs>
              <a:gs pos="81000">
                <a:schemeClr val="accent1">
                  <a:shade val="93000"/>
                  <a:satMod val="130000"/>
                </a:schemeClr>
              </a:gs>
              <a:gs pos="100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PDEG LOGO PNG.png"/>
          <p:cNvPicPr/>
          <p:nvPr userDrawn="1"/>
        </p:nvPicPr>
        <p:blipFill>
          <a:blip r:embed="rId13" cstate="print"/>
          <a:srcRect/>
          <a:stretch>
            <a:fillRect/>
          </a:stretch>
        </p:blipFill>
        <p:spPr bwMode="auto">
          <a:xfrm>
            <a:off x="7315200" y="381000"/>
            <a:ext cx="914400" cy="1206500"/>
          </a:xfrm>
          <a:prstGeom prst="rect">
            <a:avLst/>
          </a:prstGeom>
          <a:noFill/>
          <a:ln w="9525">
            <a:noFill/>
            <a:miter lim="800000"/>
            <a:headEnd/>
            <a:tailEnd/>
          </a:ln>
        </p:spPr>
      </p:pic>
      <p:pic>
        <p:nvPicPr>
          <p:cNvPr id="10" name="Picture 9" descr="C:\Users\OPD\Pictures\pnp logo.jpg"/>
          <p:cNvPicPr/>
          <p:nvPr userDrawn="1"/>
        </p:nvPicPr>
        <p:blipFill>
          <a:blip r:embed="rId14" cstate="print"/>
          <a:stretch>
            <a:fillRect/>
          </a:stretch>
        </p:blipFill>
        <p:spPr bwMode="auto">
          <a:xfrm>
            <a:off x="8179107" y="152400"/>
            <a:ext cx="812493"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362200"/>
            <a:ext cx="9144000" cy="2438400"/>
          </a:xfrm>
          <a:prstGeom prst="rect">
            <a:avLst/>
          </a:prstGeom>
          <a:solidFill>
            <a:srgbClr val="0000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6600" dirty="0">
                <a:solidFill>
                  <a:prstClr val="white"/>
                </a:solidFill>
                <a:latin typeface="Britannic Bold" pitchFamily="34" charset="0"/>
                <a:cs typeface="Arial" pitchFamily="34" charset="0"/>
              </a:rPr>
              <a:t>ISSUES AND REALITIES ON WAR ON DRUGS</a:t>
            </a:r>
          </a:p>
        </p:txBody>
      </p:sp>
      <p:sp>
        <p:nvSpPr>
          <p:cNvPr id="8" name="Text Box 15"/>
          <p:cNvSpPr txBox="1">
            <a:spLocks noChangeArrowheads="1"/>
          </p:cNvSpPr>
          <p:nvPr/>
        </p:nvSpPr>
        <p:spPr bwMode="auto">
          <a:xfrm>
            <a:off x="0" y="364510"/>
            <a:ext cx="9144000" cy="894604"/>
          </a:xfrm>
          <a:prstGeom prst="rect">
            <a:avLst/>
          </a:prstGeom>
          <a:noFill/>
          <a:ln w="12700" cap="sq">
            <a:noFill/>
            <a:miter lim="800000"/>
            <a:headEnd type="none" w="sm" len="sm"/>
            <a:tailEnd type="none" w="sm" len="sm"/>
          </a:ln>
        </p:spPr>
        <p:txBody>
          <a:bodyPr wrap="square">
            <a:spAutoFit/>
          </a:bodyPr>
          <a:lstStyle/>
          <a:p>
            <a:pPr eaLnBrk="0" hangingPunct="0">
              <a:lnSpc>
                <a:spcPct val="80000"/>
              </a:lnSpc>
              <a:defRPr/>
            </a:pPr>
            <a:r>
              <a:rPr lang="en-US" sz="3600" b="1" dirty="0">
                <a:solidFill>
                  <a:prstClr val="white"/>
                </a:solidFill>
                <a:effectLst>
                  <a:outerShdw blurRad="38100" dist="38100" dir="2700000" algn="tl">
                    <a:srgbClr val="000000"/>
                  </a:outerShdw>
                </a:effectLst>
                <a:ea typeface="MS PGothic" pitchFamily="34" charset="-128"/>
                <a:cs typeface="Arial" pitchFamily="34" charset="0"/>
              </a:rPr>
              <a:t> </a:t>
            </a:r>
            <a:r>
              <a:rPr lang="en-US" sz="3600" b="1" dirty="0">
                <a:solidFill>
                  <a:srgbClr val="FFFF00"/>
                </a:solidFill>
                <a:effectLst>
                  <a:outerShdw blurRad="38100" dist="38100" dir="2700000" algn="tl">
                    <a:srgbClr val="000000"/>
                  </a:outerShdw>
                </a:effectLst>
                <a:latin typeface="Old English Text MT" pitchFamily="66" charset="0"/>
                <a:ea typeface="MS PGothic" pitchFamily="34" charset="-128"/>
                <a:cs typeface="Arial" pitchFamily="34" charset="0"/>
              </a:rPr>
              <a:t>Philippine National Police</a:t>
            </a:r>
          </a:p>
          <a:p>
            <a:pPr eaLnBrk="0" hangingPunct="0">
              <a:lnSpc>
                <a:spcPct val="80000"/>
              </a:lnSpc>
              <a:defRPr/>
            </a:pPr>
            <a:r>
              <a:rPr lang="en-US" sz="2800" b="1" dirty="0">
                <a:solidFill>
                  <a:prstClr val="white"/>
                </a:solidFill>
                <a:effectLst>
                  <a:outerShdw blurRad="38100" dist="38100" dir="2700000" algn="tl">
                    <a:srgbClr val="000000"/>
                  </a:outerShdw>
                </a:effectLst>
                <a:ea typeface="MS PGothic" pitchFamily="34" charset="-128"/>
                <a:cs typeface="Arial" pitchFamily="34" charset="0"/>
              </a:rPr>
              <a:t>  </a:t>
            </a:r>
            <a:r>
              <a:rPr lang="en-US" sz="2400" b="1" dirty="0">
                <a:solidFill>
                  <a:prstClr val="white"/>
                </a:solidFill>
                <a:effectLst>
                  <a:outerShdw blurRad="38100" dist="38100" dir="2700000" algn="tl">
                    <a:srgbClr val="000000"/>
                  </a:outerShdw>
                </a:effectLst>
                <a:ea typeface="MS PGothic" pitchFamily="34" charset="-128"/>
                <a:cs typeface="Arial" pitchFamily="34" charset="0"/>
              </a:rPr>
              <a:t>Drug Enforcement Group</a:t>
            </a:r>
          </a:p>
        </p:txBody>
      </p:sp>
      <p:pic>
        <p:nvPicPr>
          <p:cNvPr id="12" name="Picture 11" descr="C:\Users\OPD\Pictures\pnp logo.jpg"/>
          <p:cNvPicPr/>
          <p:nvPr/>
        </p:nvPicPr>
        <p:blipFill>
          <a:blip r:embed="rId2" cstate="print"/>
          <a:stretch>
            <a:fillRect/>
          </a:stretch>
        </p:blipFill>
        <p:spPr bwMode="auto">
          <a:xfrm>
            <a:off x="8179107" y="228600"/>
            <a:ext cx="812493" cy="1143000"/>
          </a:xfrm>
          <a:prstGeom prst="rect">
            <a:avLst/>
          </a:prstGeom>
          <a:noFill/>
          <a:ln w="9525">
            <a:noFill/>
            <a:miter lim="800000"/>
            <a:headEnd/>
            <a:tailEnd/>
          </a:ln>
        </p:spPr>
      </p:pic>
    </p:spTree>
    <p:extLst>
      <p:ext uri="{BB962C8B-B14F-4D97-AF65-F5344CB8AC3E}">
        <p14:creationId xmlns:p14="http://schemas.microsoft.com/office/powerpoint/2010/main" xmlns="" val="125856883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Image result for pictures of children inhaling inhalants in the Philippines"/>
          <p:cNvSpPr>
            <a:spLocks noChangeAspect="1" noChangeArrowheads="1"/>
          </p:cNvSpPr>
          <p:nvPr/>
        </p:nvSpPr>
        <p:spPr bwMode="auto">
          <a:xfrm>
            <a:off x="155575" y="-509588"/>
            <a:ext cx="1619250" cy="1076326"/>
          </a:xfrm>
          <a:prstGeom prst="rect">
            <a:avLst/>
          </a:prstGeom>
          <a:noFill/>
        </p:spPr>
        <p:txBody>
          <a:bodyPr vert="horz" wrap="square" lIns="91440" tIns="45720" rIns="91440" bIns="45720" numCol="1" anchor="t" anchorCtr="0" compatLnSpc="1">
            <a:prstTxWarp prst="textNoShape">
              <a:avLst/>
            </a:prstTxWarp>
          </a:bodyPr>
          <a:lstStyle/>
          <a:p>
            <a:endParaRPr lang="en-PH">
              <a:solidFill>
                <a:prstClr val="black"/>
              </a:solidFill>
            </a:endParaRPr>
          </a:p>
        </p:txBody>
      </p:sp>
      <p:sp>
        <p:nvSpPr>
          <p:cNvPr id="26630" name="AutoShape 6" descr="Image result for drug users in the philipp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TextBox 2">
            <a:extLst>
              <a:ext uri="{FF2B5EF4-FFF2-40B4-BE49-F238E27FC236}">
                <a16:creationId xmlns:a16="http://schemas.microsoft.com/office/drawing/2014/main" xmlns="" id="{70BF7F76-F2F3-5B42-99F1-293E8C2713CC}"/>
              </a:ext>
            </a:extLst>
          </p:cNvPr>
          <p:cNvSpPr txBox="1"/>
          <p:nvPr/>
        </p:nvSpPr>
        <p:spPr>
          <a:xfrm>
            <a:off x="460375" y="1447800"/>
            <a:ext cx="8262711" cy="501675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t>	</a:t>
            </a:r>
            <a:r>
              <a:rPr lang="en-PH" sz="3200" dirty="0">
                <a:latin typeface="Arial" panose="020B0604020202020204" pitchFamily="34" charset="0"/>
                <a:cs typeface="Arial" panose="020B0604020202020204" pitchFamily="34" charset="0"/>
              </a:rPr>
              <a:t>The 181.8% increase of confiscated illegal drugs shows that drug traffickers are taking advantage of the situation. </a:t>
            </a:r>
          </a:p>
          <a:p>
            <a:pPr marL="457200" indent="-457200" algn="just">
              <a:buFont typeface="Arial" panose="020B0604020202020204" pitchFamily="34" charset="0"/>
              <a:buChar char="•"/>
            </a:pPr>
            <a:endParaRPr lang="en-PH"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PH" sz="3200" dirty="0">
                <a:latin typeface="Arial" panose="020B0604020202020204" pitchFamily="34" charset="0"/>
                <a:cs typeface="Arial" panose="020B0604020202020204" pitchFamily="34" charset="0"/>
              </a:rPr>
              <a:t>Actual street price of dangerous drugs, specifically “Shabu” has substantially increased based on reports from SOUs PNP DEG</a:t>
            </a:r>
            <a:r>
              <a:rPr lang="en-PH" sz="3200" dirty="0">
                <a:solidFill>
                  <a:srgbClr val="FF0000"/>
                </a:solidFill>
                <a:latin typeface="Arial" panose="020B0604020202020204" pitchFamily="34" charset="0"/>
                <a:cs typeface="Arial" panose="020B0604020202020204" pitchFamily="34" charset="0"/>
              </a:rPr>
              <a:t> </a:t>
            </a:r>
          </a:p>
          <a:p>
            <a:pPr algn="just"/>
            <a:r>
              <a:rPr lang="en-US" sz="3200" dirty="0"/>
              <a:t>	</a:t>
            </a:r>
          </a:p>
          <a:p>
            <a:r>
              <a:rPr lang="en-US" sz="3200" dirty="0"/>
              <a:t> </a:t>
            </a:r>
          </a:p>
        </p:txBody>
      </p:sp>
      <p:sp>
        <p:nvSpPr>
          <p:cNvPr id="6" name="Rectangle 5">
            <a:extLst>
              <a:ext uri="{FF2B5EF4-FFF2-40B4-BE49-F238E27FC236}">
                <a16:creationId xmlns:a16="http://schemas.microsoft.com/office/drawing/2014/main" xmlns="" id="{311B96FD-9D92-5E48-9375-04548FCA2F42}"/>
              </a:ext>
            </a:extLst>
          </p:cNvPr>
          <p:cNvSpPr/>
          <p:nvPr/>
        </p:nvSpPr>
        <p:spPr>
          <a:xfrm>
            <a:off x="460375" y="525463"/>
            <a:ext cx="3578225" cy="584775"/>
          </a:xfrm>
          <a:prstGeom prst="rect">
            <a:avLst/>
          </a:prstGeom>
        </p:spPr>
        <p:txBody>
          <a:bodyPr wrap="square">
            <a:spAutoFit/>
          </a:bodyPr>
          <a:lstStyle/>
          <a:p>
            <a:r>
              <a:rPr lang="en-US" sz="3200" b="1" dirty="0">
                <a:solidFill>
                  <a:srgbClr val="FFFF00"/>
                </a:solidFill>
                <a:effectLst>
                  <a:outerShdw blurRad="38100" dist="38100" dir="2700000" algn="tl">
                    <a:srgbClr val="000000"/>
                  </a:outerShdw>
                </a:effectLst>
                <a:latin typeface="Lucida Bright"/>
                <a:ea typeface="MS PGothic" pitchFamily="34" charset="-128"/>
                <a:cs typeface="Lucida Bright"/>
              </a:rPr>
              <a:t>Assessment</a:t>
            </a:r>
            <a:endParaRPr lang="en-US" sz="3200" dirty="0"/>
          </a:p>
        </p:txBody>
      </p:sp>
    </p:spTree>
    <p:extLst>
      <p:ext uri="{BB962C8B-B14F-4D97-AF65-F5344CB8AC3E}">
        <p14:creationId xmlns:p14="http://schemas.microsoft.com/office/powerpoint/2010/main" xmlns="" val="5533190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Image result for pictures of children inhaling inhalants in the Philippines"/>
          <p:cNvSpPr>
            <a:spLocks noChangeAspect="1" noChangeArrowheads="1"/>
          </p:cNvSpPr>
          <p:nvPr/>
        </p:nvSpPr>
        <p:spPr bwMode="auto">
          <a:xfrm>
            <a:off x="155575" y="-509588"/>
            <a:ext cx="1619250" cy="1076326"/>
          </a:xfrm>
          <a:prstGeom prst="rect">
            <a:avLst/>
          </a:prstGeom>
          <a:noFill/>
        </p:spPr>
        <p:txBody>
          <a:bodyPr vert="horz" wrap="square" lIns="91440" tIns="45720" rIns="91440" bIns="45720" numCol="1" anchor="t" anchorCtr="0" compatLnSpc="1">
            <a:prstTxWarp prst="textNoShape">
              <a:avLst/>
            </a:prstTxWarp>
          </a:bodyPr>
          <a:lstStyle/>
          <a:p>
            <a:endParaRPr lang="en-PH">
              <a:solidFill>
                <a:prstClr val="black"/>
              </a:solidFill>
            </a:endParaRPr>
          </a:p>
        </p:txBody>
      </p:sp>
      <p:sp>
        <p:nvSpPr>
          <p:cNvPr id="26630" name="AutoShape 6" descr="Image result for drug users in the philipp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TextBox 2">
            <a:extLst>
              <a:ext uri="{FF2B5EF4-FFF2-40B4-BE49-F238E27FC236}">
                <a16:creationId xmlns:a16="http://schemas.microsoft.com/office/drawing/2014/main" xmlns="" id="{70BF7F76-F2F3-5B42-99F1-293E8C2713CC}"/>
              </a:ext>
            </a:extLst>
          </p:cNvPr>
          <p:cNvSpPr txBox="1"/>
          <p:nvPr/>
        </p:nvSpPr>
        <p:spPr>
          <a:xfrm>
            <a:off x="155575" y="1371600"/>
            <a:ext cx="8567511" cy="4955203"/>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a:t>	</a:t>
            </a:r>
            <a:r>
              <a:rPr lang="en-PH" sz="2800" dirty="0">
                <a:latin typeface="Arial" panose="020B0604020202020204" pitchFamily="34" charset="0"/>
                <a:cs typeface="Arial" panose="020B0604020202020204" pitchFamily="34" charset="0"/>
              </a:rPr>
              <a:t>Despite the COVID-19 pandemic, this Group will continuously perform our mandated functions to attain the PNP DEG Vision and Mission to achieve a drug-free Philippines. </a:t>
            </a:r>
          </a:p>
          <a:p>
            <a:pPr algn="just"/>
            <a:endParaRPr lang="en-PH"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PH" sz="2800" dirty="0">
                <a:latin typeface="Arial" panose="020B0604020202020204" pitchFamily="34" charset="0"/>
                <a:cs typeface="Arial" panose="020B0604020202020204" pitchFamily="34" charset="0"/>
              </a:rPr>
              <a:t>Minimum health standards and existing protocols on COVID-19 will be strictly observed by this Group and ensure that welfare the of personnel are </a:t>
            </a:r>
            <a:r>
              <a:rPr lang="en-PH" sz="2800" dirty="0" err="1">
                <a:latin typeface="Arial" panose="020B0604020202020204" pitchFamily="34" charset="0"/>
                <a:cs typeface="Arial" panose="020B0604020202020204" pitchFamily="34" charset="0"/>
              </a:rPr>
              <a:t>takien</a:t>
            </a:r>
            <a:r>
              <a:rPr lang="en-PH" sz="2800" dirty="0">
                <a:latin typeface="Arial" panose="020B0604020202020204" pitchFamily="34" charset="0"/>
                <a:cs typeface="Arial" panose="020B0604020202020204" pitchFamily="34" charset="0"/>
              </a:rPr>
              <a:t> into  consideration during the conduct of anti-illegal drug operations.</a:t>
            </a:r>
          </a:p>
          <a:p>
            <a:r>
              <a:rPr lang="en-US" sz="3200" dirty="0"/>
              <a:t> </a:t>
            </a:r>
          </a:p>
        </p:txBody>
      </p:sp>
      <p:sp>
        <p:nvSpPr>
          <p:cNvPr id="6" name="Rectangle 5">
            <a:extLst>
              <a:ext uri="{FF2B5EF4-FFF2-40B4-BE49-F238E27FC236}">
                <a16:creationId xmlns:a16="http://schemas.microsoft.com/office/drawing/2014/main" xmlns="" id="{311B96FD-9D92-5E48-9375-04548FCA2F42}"/>
              </a:ext>
            </a:extLst>
          </p:cNvPr>
          <p:cNvSpPr/>
          <p:nvPr/>
        </p:nvSpPr>
        <p:spPr>
          <a:xfrm>
            <a:off x="460375" y="525463"/>
            <a:ext cx="3578225" cy="584775"/>
          </a:xfrm>
          <a:prstGeom prst="rect">
            <a:avLst/>
          </a:prstGeom>
        </p:spPr>
        <p:txBody>
          <a:bodyPr wrap="square">
            <a:spAutoFit/>
          </a:bodyPr>
          <a:lstStyle/>
          <a:p>
            <a:r>
              <a:rPr lang="en-US" sz="3200" b="1" dirty="0">
                <a:solidFill>
                  <a:srgbClr val="FFFF00"/>
                </a:solidFill>
                <a:effectLst>
                  <a:outerShdw blurRad="38100" dist="38100" dir="2700000" algn="tl">
                    <a:srgbClr val="000000"/>
                  </a:outerShdw>
                </a:effectLst>
                <a:latin typeface="Lucida Bright"/>
                <a:ea typeface="MS PGothic" pitchFamily="34" charset="-128"/>
                <a:cs typeface="Lucida Bright"/>
              </a:rPr>
              <a:t>Assessment</a:t>
            </a:r>
            <a:endParaRPr lang="en-US" sz="3200" dirty="0"/>
          </a:p>
        </p:txBody>
      </p:sp>
    </p:spTree>
    <p:extLst>
      <p:ext uri="{BB962C8B-B14F-4D97-AF65-F5344CB8AC3E}">
        <p14:creationId xmlns:p14="http://schemas.microsoft.com/office/powerpoint/2010/main" xmlns="" val="20217256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Image result for pictures of children inhaling inhalants in the Philippines"/>
          <p:cNvSpPr>
            <a:spLocks noChangeAspect="1" noChangeArrowheads="1"/>
          </p:cNvSpPr>
          <p:nvPr/>
        </p:nvSpPr>
        <p:spPr bwMode="auto">
          <a:xfrm>
            <a:off x="155575" y="-509588"/>
            <a:ext cx="1619250" cy="1076326"/>
          </a:xfrm>
          <a:prstGeom prst="rect">
            <a:avLst/>
          </a:prstGeom>
          <a:noFill/>
        </p:spPr>
        <p:txBody>
          <a:bodyPr vert="horz" wrap="square" lIns="91440" tIns="45720" rIns="91440" bIns="45720" numCol="1" anchor="t" anchorCtr="0" compatLnSpc="1">
            <a:prstTxWarp prst="textNoShape">
              <a:avLst/>
            </a:prstTxWarp>
          </a:bodyPr>
          <a:lstStyle/>
          <a:p>
            <a:endParaRPr lang="en-PH">
              <a:solidFill>
                <a:prstClr val="black"/>
              </a:solidFill>
            </a:endParaRPr>
          </a:p>
        </p:txBody>
      </p:sp>
      <p:sp>
        <p:nvSpPr>
          <p:cNvPr id="26630" name="AutoShape 6" descr="Image result for drug users in the philipp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TextBox 2">
            <a:extLst>
              <a:ext uri="{FF2B5EF4-FFF2-40B4-BE49-F238E27FC236}">
                <a16:creationId xmlns:a16="http://schemas.microsoft.com/office/drawing/2014/main" xmlns="" id="{70BF7F76-F2F3-5B42-99F1-293E8C2713CC}"/>
              </a:ext>
            </a:extLst>
          </p:cNvPr>
          <p:cNvSpPr txBox="1"/>
          <p:nvPr/>
        </p:nvSpPr>
        <p:spPr>
          <a:xfrm>
            <a:off x="460375" y="1447800"/>
            <a:ext cx="8262711" cy="6309420"/>
          </a:xfrm>
          <a:prstGeom prst="rect">
            <a:avLst/>
          </a:prstGeom>
          <a:noFill/>
        </p:spPr>
        <p:txBody>
          <a:bodyPr wrap="square" rtlCol="0">
            <a:spAutoFit/>
          </a:bodyPr>
          <a:lstStyle/>
          <a:p>
            <a:pPr algn="just"/>
            <a:r>
              <a:rPr lang="en-US" sz="3200" dirty="0"/>
              <a:t>	Drug groups quickly adopted to the new normal situation and introduced a new landscape of trafficking illegal drugs in the country. </a:t>
            </a:r>
          </a:p>
          <a:p>
            <a:pPr algn="just"/>
            <a:endParaRPr lang="en-US" sz="1200" dirty="0"/>
          </a:p>
          <a:p>
            <a:pPr algn="just"/>
            <a:r>
              <a:rPr lang="en-US" sz="3200" dirty="0"/>
              <a:t>	From traditional to a highly compartmentalized, complicated and comprehensive organization, transnational drug trafficking and illegal drug business continuously evolve. </a:t>
            </a:r>
          </a:p>
          <a:p>
            <a:pPr algn="just"/>
            <a:endParaRPr lang="en-US" sz="800" dirty="0"/>
          </a:p>
          <a:p>
            <a:pPr algn="just"/>
            <a:r>
              <a:rPr lang="en-US" sz="3200" dirty="0"/>
              <a:t>	</a:t>
            </a:r>
          </a:p>
          <a:p>
            <a:pPr algn="just"/>
            <a:r>
              <a:rPr lang="en-US" sz="3200" dirty="0"/>
              <a:t>	</a:t>
            </a:r>
          </a:p>
          <a:p>
            <a:r>
              <a:rPr lang="en-US" sz="3200" dirty="0"/>
              <a:t> </a:t>
            </a:r>
          </a:p>
        </p:txBody>
      </p:sp>
      <p:sp>
        <p:nvSpPr>
          <p:cNvPr id="6" name="Rectangle 5">
            <a:extLst>
              <a:ext uri="{FF2B5EF4-FFF2-40B4-BE49-F238E27FC236}">
                <a16:creationId xmlns:a16="http://schemas.microsoft.com/office/drawing/2014/main" xmlns="" id="{311B96FD-9D92-5E48-9375-04548FCA2F42}"/>
              </a:ext>
            </a:extLst>
          </p:cNvPr>
          <p:cNvSpPr/>
          <p:nvPr/>
        </p:nvSpPr>
        <p:spPr>
          <a:xfrm>
            <a:off x="460375" y="525463"/>
            <a:ext cx="3578225" cy="584775"/>
          </a:xfrm>
          <a:prstGeom prst="rect">
            <a:avLst/>
          </a:prstGeom>
        </p:spPr>
        <p:txBody>
          <a:bodyPr wrap="square">
            <a:spAutoFit/>
          </a:bodyPr>
          <a:lstStyle/>
          <a:p>
            <a:r>
              <a:rPr lang="en-US" sz="3200" b="1" dirty="0">
                <a:solidFill>
                  <a:srgbClr val="FFFF00"/>
                </a:solidFill>
                <a:effectLst>
                  <a:outerShdw blurRad="38100" dist="38100" dir="2700000" algn="tl">
                    <a:srgbClr val="000000"/>
                  </a:outerShdw>
                </a:effectLst>
                <a:latin typeface="Lucida Bright"/>
                <a:ea typeface="MS PGothic" pitchFamily="34" charset="-128"/>
                <a:cs typeface="Lucida Bright"/>
              </a:rPr>
              <a:t>Assessment</a:t>
            </a:r>
            <a:endParaRPr lang="en-US" sz="3200" dirty="0"/>
          </a:p>
        </p:txBody>
      </p:sp>
    </p:spTree>
    <p:extLst>
      <p:ext uri="{BB962C8B-B14F-4D97-AF65-F5344CB8AC3E}">
        <p14:creationId xmlns:p14="http://schemas.microsoft.com/office/powerpoint/2010/main" xmlns="" val="376346819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C9C451-86A5-4877-BC2B-56C7505A3B3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ext Box 5"/>
          <p:cNvSpPr txBox="1">
            <a:spLocks noChangeArrowheads="1"/>
          </p:cNvSpPr>
          <p:nvPr/>
        </p:nvSpPr>
        <p:spPr bwMode="auto">
          <a:xfrm>
            <a:off x="43543" y="1365667"/>
            <a:ext cx="9056916" cy="4401205"/>
          </a:xfrm>
          <a:prstGeom prst="rect">
            <a:avLst/>
          </a:prstGeom>
          <a:solidFill>
            <a:schemeClr val="bg1"/>
          </a:solidFill>
          <a:ln>
            <a:noFill/>
          </a:ln>
          <a:effectLst/>
        </p:spPr>
        <p:txBody>
          <a:bodyPr wrap="square">
            <a:spAutoFit/>
          </a:bodyPr>
          <a:lstStyle>
            <a:lvl1pPr algn="l">
              <a:defRPr sz="2400">
                <a:solidFill>
                  <a:schemeClr val="tx1"/>
                </a:solidFill>
                <a:latin typeface="Times New Roman" panose="02020603050405020304" pitchFamily="18" charset="0"/>
              </a:defRPr>
            </a:lvl1pPr>
            <a:lvl2pPr marL="563563" indent="-330200" algn="l">
              <a:defRPr sz="2400">
                <a:solidFill>
                  <a:schemeClr val="tx1"/>
                </a:solidFill>
                <a:latin typeface="Times New Roman" panose="02020603050405020304" pitchFamily="18" charset="0"/>
              </a:defRPr>
            </a:lvl2pPr>
            <a:lvl3pPr marL="971550"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just"/>
            <a:endParaRPr lang="en-US" sz="2800" b="1" u="sng" dirty="0">
              <a:latin typeface="Segoe UI" panose="020B0502040204020203" pitchFamily="34" charset="0"/>
              <a:cs typeface="Arial" panose="020B0604020202020204" pitchFamily="34" charset="0"/>
            </a:endParaRPr>
          </a:p>
          <a:p>
            <a:pPr algn="just"/>
            <a:r>
              <a:rPr lang="en-US" sz="2800" b="1" dirty="0">
                <a:latin typeface="Segoe UI" panose="020B0502040204020203"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strict implementation of the anti-drug campaign in the airports and seaports, prompted the drug syndicates to change their modus operandi through shipside smuggling considering the porous borders and unpatrolled shorelines of the country.</a:t>
            </a:r>
          </a:p>
          <a:p>
            <a:pPr algn="just"/>
            <a:endParaRPr lang="en-US" sz="2800" dirty="0">
              <a:latin typeface="Arial" panose="020B0604020202020204" pitchFamily="34" charset="0"/>
              <a:cs typeface="Arial" panose="020B0604020202020204" pitchFamily="34" charset="0"/>
            </a:endParaRPr>
          </a:p>
          <a:p>
            <a:pPr algn="just"/>
            <a:r>
              <a:rPr lang="en-PH" sz="2800" dirty="0">
                <a:latin typeface="Arial" panose="020B0604020202020204" pitchFamily="34" charset="0"/>
                <a:cs typeface="Arial" panose="020B0604020202020204" pitchFamily="34" charset="0"/>
              </a:rPr>
              <a:t>       Thus, the insufficient capabilities to guard the shores of the many islands of the country will remain to be a challenge to the government.</a:t>
            </a:r>
          </a:p>
        </p:txBody>
      </p:sp>
      <p:sp>
        <p:nvSpPr>
          <p:cNvPr id="8" name="Rectangle 7">
            <a:extLst>
              <a:ext uri="{FF2B5EF4-FFF2-40B4-BE49-F238E27FC236}">
                <a16:creationId xmlns:a16="http://schemas.microsoft.com/office/drawing/2014/main" xmlns="" id="{9204B90B-12DF-144F-B079-B0E5E08E857D}"/>
              </a:ext>
            </a:extLst>
          </p:cNvPr>
          <p:cNvSpPr/>
          <p:nvPr/>
        </p:nvSpPr>
        <p:spPr>
          <a:xfrm>
            <a:off x="460375" y="525463"/>
            <a:ext cx="3578225" cy="584775"/>
          </a:xfrm>
          <a:prstGeom prst="rect">
            <a:avLst/>
          </a:prstGeom>
        </p:spPr>
        <p:txBody>
          <a:bodyPr wrap="square">
            <a:spAutoFit/>
          </a:bodyPr>
          <a:lstStyle/>
          <a:p>
            <a:r>
              <a:rPr lang="en-US" sz="3200" b="1" dirty="0">
                <a:solidFill>
                  <a:srgbClr val="FFFF00"/>
                </a:solidFill>
                <a:effectLst>
                  <a:outerShdw blurRad="38100" dist="38100" dir="2700000" algn="tl">
                    <a:srgbClr val="000000"/>
                  </a:outerShdw>
                </a:effectLst>
                <a:latin typeface="Lucida Bright"/>
                <a:ea typeface="MS PGothic" pitchFamily="34" charset="-128"/>
                <a:cs typeface="Lucida Bright"/>
              </a:rPr>
              <a:t>Assessment</a:t>
            </a:r>
            <a:endParaRPr lang="en-US" sz="3200" dirty="0"/>
          </a:p>
        </p:txBody>
      </p:sp>
    </p:spTree>
    <p:extLst>
      <p:ext uri="{BB962C8B-B14F-4D97-AF65-F5344CB8AC3E}">
        <p14:creationId xmlns:p14="http://schemas.microsoft.com/office/powerpoint/2010/main" xmlns="" val="3099722055"/>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Image result for pictures of children inhaling inhalants in the Philippines"/>
          <p:cNvSpPr>
            <a:spLocks noChangeAspect="1" noChangeArrowheads="1"/>
          </p:cNvSpPr>
          <p:nvPr/>
        </p:nvSpPr>
        <p:spPr bwMode="auto">
          <a:xfrm>
            <a:off x="155575" y="-509588"/>
            <a:ext cx="1619250" cy="1076326"/>
          </a:xfrm>
          <a:prstGeom prst="rect">
            <a:avLst/>
          </a:prstGeom>
          <a:noFill/>
        </p:spPr>
        <p:txBody>
          <a:bodyPr vert="horz" wrap="square" lIns="91440" tIns="45720" rIns="91440" bIns="45720" numCol="1" anchor="t" anchorCtr="0" compatLnSpc="1">
            <a:prstTxWarp prst="textNoShape">
              <a:avLst/>
            </a:prstTxWarp>
          </a:bodyPr>
          <a:lstStyle/>
          <a:p>
            <a:endParaRPr lang="en-PH">
              <a:solidFill>
                <a:prstClr val="black"/>
              </a:solidFill>
            </a:endParaRPr>
          </a:p>
        </p:txBody>
      </p:sp>
      <p:sp>
        <p:nvSpPr>
          <p:cNvPr id="26630" name="AutoShape 6" descr="Image result for drug users in the philipp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TextBox 2">
            <a:extLst>
              <a:ext uri="{FF2B5EF4-FFF2-40B4-BE49-F238E27FC236}">
                <a16:creationId xmlns:a16="http://schemas.microsoft.com/office/drawing/2014/main" xmlns="" id="{70BF7F76-F2F3-5B42-99F1-293E8C2713CC}"/>
              </a:ext>
            </a:extLst>
          </p:cNvPr>
          <p:cNvSpPr txBox="1"/>
          <p:nvPr/>
        </p:nvSpPr>
        <p:spPr>
          <a:xfrm>
            <a:off x="440497" y="1219200"/>
            <a:ext cx="8262711" cy="3810274"/>
          </a:xfrm>
          <a:prstGeom prst="rect">
            <a:avLst/>
          </a:prstGeom>
          <a:noFill/>
        </p:spPr>
        <p:txBody>
          <a:bodyPr wrap="square" rtlCol="0">
            <a:spAutoFit/>
          </a:bodyPr>
          <a:lstStyle/>
          <a:p>
            <a:pPr algn="just"/>
            <a:r>
              <a:rPr lang="en-US" sz="3200" dirty="0"/>
              <a:t>		</a:t>
            </a:r>
          </a:p>
          <a:p>
            <a:pPr algn="just">
              <a:spcBef>
                <a:spcPct val="50000"/>
              </a:spcBef>
              <a:spcAft>
                <a:spcPct val="5000"/>
              </a:spcAft>
              <a:buClr>
                <a:schemeClr val="tx1"/>
              </a:buClr>
              <a:defRPr/>
            </a:pPr>
            <a:r>
              <a:rPr lang="en-US" sz="3200" dirty="0"/>
              <a:t>	Thus, </a:t>
            </a:r>
            <a:r>
              <a:rPr lang="en-US" sz="3200" dirty="0">
                <a:latin typeface="Arial" panose="020B0604020202020204" pitchFamily="34" charset="0"/>
                <a:cs typeface="Arial" panose="020B0604020202020204" pitchFamily="34" charset="0"/>
              </a:rPr>
              <a:t>cooperation and timely coordination with PDEA and other drug units will result into more interdiction operations in the country.</a:t>
            </a:r>
          </a:p>
          <a:p>
            <a:endParaRPr lang="en-US" sz="3200" dirty="0"/>
          </a:p>
          <a:p>
            <a:r>
              <a:rPr lang="en-US" sz="3200" dirty="0"/>
              <a:t> </a:t>
            </a:r>
          </a:p>
        </p:txBody>
      </p:sp>
      <p:sp>
        <p:nvSpPr>
          <p:cNvPr id="6" name="Rectangle 5">
            <a:extLst>
              <a:ext uri="{FF2B5EF4-FFF2-40B4-BE49-F238E27FC236}">
                <a16:creationId xmlns:a16="http://schemas.microsoft.com/office/drawing/2014/main" xmlns="" id="{311B96FD-9D92-5E48-9375-04548FCA2F42}"/>
              </a:ext>
            </a:extLst>
          </p:cNvPr>
          <p:cNvSpPr/>
          <p:nvPr/>
        </p:nvSpPr>
        <p:spPr>
          <a:xfrm>
            <a:off x="460375" y="525463"/>
            <a:ext cx="3578225" cy="584775"/>
          </a:xfrm>
          <a:prstGeom prst="rect">
            <a:avLst/>
          </a:prstGeom>
        </p:spPr>
        <p:txBody>
          <a:bodyPr wrap="square">
            <a:spAutoFit/>
          </a:bodyPr>
          <a:lstStyle/>
          <a:p>
            <a:r>
              <a:rPr lang="en-US" sz="3200" b="1" dirty="0">
                <a:solidFill>
                  <a:srgbClr val="FFFF00"/>
                </a:solidFill>
                <a:effectLst>
                  <a:outerShdw blurRad="38100" dist="38100" dir="2700000" algn="tl">
                    <a:srgbClr val="000000"/>
                  </a:outerShdw>
                </a:effectLst>
                <a:latin typeface="Lucida Bright"/>
                <a:ea typeface="MS PGothic" pitchFamily="34" charset="-128"/>
                <a:cs typeface="Lucida Bright"/>
              </a:rPr>
              <a:t>Assessment</a:t>
            </a:r>
            <a:endParaRPr lang="en-US" sz="3200" dirty="0"/>
          </a:p>
        </p:txBody>
      </p:sp>
    </p:spTree>
    <p:extLst>
      <p:ext uri="{BB962C8B-B14F-4D97-AF65-F5344CB8AC3E}">
        <p14:creationId xmlns:p14="http://schemas.microsoft.com/office/powerpoint/2010/main" xmlns="" val="281880613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FB4171C-D2D2-47C6-98FD-D251C6F6E577}"/>
              </a:ext>
            </a:extLst>
          </p:cNvPr>
          <p:cNvSpPr/>
          <p:nvPr/>
        </p:nvSpPr>
        <p:spPr>
          <a:xfrm>
            <a:off x="532885" y="3082752"/>
            <a:ext cx="8078238" cy="992579"/>
          </a:xfrm>
          <a:prstGeom prst="rect">
            <a:avLst/>
          </a:prstGeom>
          <a:noFill/>
        </p:spPr>
        <p:txBody>
          <a:bodyPr wrap="none" lIns="68580" tIns="34290" rIns="68580" bIns="34290">
            <a:spAutoFit/>
          </a:bodyPr>
          <a:lstStyle/>
          <a:p>
            <a:pPr algn="ctr"/>
            <a:r>
              <a:rPr lang="en-US" sz="6000" dirty="0">
                <a:ln w="0"/>
                <a:effectLst>
                  <a:outerShdw blurRad="38100" dist="19050" dir="2700000" algn="tl" rotWithShape="0">
                    <a:schemeClr val="dk1">
                      <a:alpha val="40000"/>
                    </a:schemeClr>
                  </a:outerShdw>
                </a:effectLst>
                <a:latin typeface="Bodoni MT Black" panose="02070A03080606020203" pitchFamily="18" charset="0"/>
              </a:rPr>
              <a:t>End of Presentation</a:t>
            </a:r>
          </a:p>
        </p:txBody>
      </p:sp>
    </p:spTree>
    <p:extLst>
      <p:ext uri="{BB962C8B-B14F-4D97-AF65-F5344CB8AC3E}">
        <p14:creationId xmlns:p14="http://schemas.microsoft.com/office/powerpoint/2010/main" xmlns="" val="75816016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6"/>
          <p:cNvSpPr txBox="1">
            <a:spLocks noChangeArrowheads="1"/>
          </p:cNvSpPr>
          <p:nvPr/>
        </p:nvSpPr>
        <p:spPr bwMode="auto">
          <a:xfrm>
            <a:off x="1066800" y="1905000"/>
            <a:ext cx="8077200" cy="3416320"/>
          </a:xfrm>
          <a:prstGeom prst="rect">
            <a:avLst/>
          </a:prstGeom>
          <a:noFill/>
          <a:ln w="9525">
            <a:noFill/>
            <a:miter lim="800000"/>
            <a:headEnd/>
            <a:tailEnd/>
          </a:ln>
        </p:spPr>
        <p:txBody>
          <a:bodyPr wrap="square">
            <a:spAutoFit/>
          </a:bodyPr>
          <a:lstStyle/>
          <a:p>
            <a:endParaRPr lang="en-US" sz="3200" dirty="0">
              <a:latin typeface="Lucida Bright"/>
              <a:cs typeface="Lucida Bright"/>
            </a:endParaRPr>
          </a:p>
          <a:p>
            <a:pPr marL="804863" lvl="0" indent="-600075">
              <a:buFont typeface="Wingdings" pitchFamily="2" charset="2"/>
              <a:buChar char="ü"/>
            </a:pPr>
            <a:r>
              <a:rPr lang="en-US" sz="3600" dirty="0"/>
              <a:t>Current Realities</a:t>
            </a:r>
          </a:p>
          <a:p>
            <a:pPr marL="204788" lvl="0"/>
            <a:endParaRPr lang="en-US" sz="2000" dirty="0"/>
          </a:p>
          <a:p>
            <a:pPr marL="804863" lvl="0" indent="-600075">
              <a:buFont typeface="Wingdings" pitchFamily="2" charset="2"/>
              <a:buChar char="ü"/>
            </a:pPr>
            <a:r>
              <a:rPr lang="en-US" sz="3600" dirty="0"/>
              <a:t>Anti-Illegal Drug Accomplishments</a:t>
            </a:r>
          </a:p>
          <a:p>
            <a:pPr marL="204788" lvl="0"/>
            <a:endParaRPr lang="en-PH" b="1" dirty="0"/>
          </a:p>
          <a:p>
            <a:pPr marL="804863" lvl="0" indent="-600075">
              <a:buFont typeface="Wingdings" pitchFamily="2" charset="2"/>
              <a:buChar char="ü"/>
            </a:pPr>
            <a:r>
              <a:rPr lang="en-US" sz="3600" dirty="0"/>
              <a:t>Assessment and Updates</a:t>
            </a:r>
            <a:endParaRPr lang="en-PH" sz="3600" dirty="0"/>
          </a:p>
          <a:p>
            <a:endParaRPr lang="en-US" sz="3200" dirty="0">
              <a:latin typeface="Lucida Bright"/>
              <a:cs typeface="Lucida Bright"/>
            </a:endParaRPr>
          </a:p>
        </p:txBody>
      </p:sp>
      <p:sp>
        <p:nvSpPr>
          <p:cNvPr id="8" name="Text Box 15"/>
          <p:cNvSpPr txBox="1">
            <a:spLocks noChangeArrowheads="1"/>
          </p:cNvSpPr>
          <p:nvPr/>
        </p:nvSpPr>
        <p:spPr bwMode="auto">
          <a:xfrm>
            <a:off x="76200" y="478971"/>
            <a:ext cx="7239000" cy="646331"/>
          </a:xfrm>
          <a:prstGeom prst="rect">
            <a:avLst/>
          </a:prstGeom>
          <a:noFill/>
          <a:ln w="12700" cap="sq">
            <a:noFill/>
            <a:miter lim="800000"/>
            <a:headEnd type="none" w="sm" len="sm"/>
            <a:tailEnd type="none" w="sm" len="sm"/>
          </a:ln>
        </p:spPr>
        <p:txBody>
          <a:bodyPr wrap="square" anchor="ctr">
            <a:spAutoFit/>
          </a:bodyPr>
          <a:lstStyle/>
          <a:p>
            <a:pPr eaLnBrk="0" hangingPunct="0">
              <a:spcAft>
                <a:spcPts val="1200"/>
              </a:spcAft>
              <a:defRPr/>
            </a:pPr>
            <a:r>
              <a:rPr lang="en-US" sz="2000" b="1" dirty="0">
                <a:solidFill>
                  <a:schemeClr val="bg1"/>
                </a:solidFill>
                <a:effectLst>
                  <a:outerShdw blurRad="38100" dist="38100" dir="2700000" algn="tl">
                    <a:srgbClr val="000000"/>
                  </a:outerShdw>
                </a:effectLst>
                <a:latin typeface="Lucida Bright"/>
                <a:ea typeface="MS PGothic" pitchFamily="34" charset="-128"/>
                <a:cs typeface="Lucida Bright"/>
              </a:rPr>
              <a:t> </a:t>
            </a:r>
            <a:r>
              <a:rPr lang="en-US" sz="3600" b="1" dirty="0">
                <a:solidFill>
                  <a:srgbClr val="FFFF00"/>
                </a:solidFill>
                <a:effectLst>
                  <a:outerShdw blurRad="38100" dist="38100" dir="2700000" algn="tl">
                    <a:srgbClr val="000000"/>
                  </a:outerShdw>
                </a:effectLst>
                <a:latin typeface="Lucida Bright"/>
                <a:ea typeface="MS PGothic" pitchFamily="34" charset="-128"/>
                <a:cs typeface="Lucida Bright"/>
              </a:rPr>
              <a:t>Outline of Presentation</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218821" y="545683"/>
            <a:ext cx="8699962" cy="584775"/>
          </a:xfrm>
          <a:prstGeom prst="rect">
            <a:avLst/>
          </a:prstGeom>
          <a:noFill/>
          <a:ln w="12700" cap="sq">
            <a:noFill/>
            <a:miter lim="800000"/>
            <a:headEnd type="none" w="sm" len="sm"/>
            <a:tailEnd type="none" w="sm" len="sm"/>
          </a:ln>
        </p:spPr>
        <p:txBody>
          <a:bodyPr wrap="square" anchor="ctr">
            <a:spAutoFit/>
          </a:bodyPr>
          <a:lstStyle/>
          <a:p>
            <a:pPr algn="ctr" eaLnBrk="0" hangingPunct="0">
              <a:spcAft>
                <a:spcPts val="900"/>
              </a:spcAft>
              <a:defRPr/>
            </a:pPr>
            <a:r>
              <a:rPr lang="en-US" sz="3200" b="1" dirty="0">
                <a:solidFill>
                  <a:schemeClr val="bg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rPr>
              <a:t>CURRENT REALITIES</a:t>
            </a:r>
          </a:p>
        </p:txBody>
      </p:sp>
      <p:sp>
        <p:nvSpPr>
          <p:cNvPr id="10" name="TextBox 9">
            <a:extLst>
              <a:ext uri="{FF2B5EF4-FFF2-40B4-BE49-F238E27FC236}">
                <a16:creationId xmlns:a16="http://schemas.microsoft.com/office/drawing/2014/main" xmlns="" id="{65DB2790-79DF-40D9-87A0-BD5CA556613E}"/>
              </a:ext>
            </a:extLst>
          </p:cNvPr>
          <p:cNvSpPr txBox="1"/>
          <p:nvPr/>
        </p:nvSpPr>
        <p:spPr>
          <a:xfrm>
            <a:off x="165575" y="5994484"/>
            <a:ext cx="6515100" cy="253916"/>
          </a:xfrm>
          <a:prstGeom prst="rect">
            <a:avLst/>
          </a:prstGeom>
          <a:noFill/>
        </p:spPr>
        <p:txBody>
          <a:bodyPr wrap="square" rtlCol="0">
            <a:spAutoFit/>
          </a:bodyPr>
          <a:lstStyle/>
          <a:p>
            <a:r>
              <a:rPr lang="en-PH" sz="1050" i="1" dirty="0">
                <a:latin typeface="Arial" panose="020B0604020202020204" pitchFamily="34" charset="0"/>
                <a:cs typeface="Arial" panose="020B0604020202020204" pitchFamily="34" charset="0"/>
              </a:rPr>
              <a:t>Source: DDB </a:t>
            </a:r>
          </a:p>
        </p:txBody>
      </p:sp>
      <p:grpSp>
        <p:nvGrpSpPr>
          <p:cNvPr id="17" name="Group 38">
            <a:extLst>
              <a:ext uri="{FF2B5EF4-FFF2-40B4-BE49-F238E27FC236}">
                <a16:creationId xmlns:a16="http://schemas.microsoft.com/office/drawing/2014/main" xmlns="" id="{39BA57A4-AF6C-4200-8CBB-2B1406B73831}"/>
              </a:ext>
            </a:extLst>
          </p:cNvPr>
          <p:cNvGrpSpPr/>
          <p:nvPr/>
        </p:nvGrpSpPr>
        <p:grpSpPr>
          <a:xfrm>
            <a:off x="1624262" y="4064372"/>
            <a:ext cx="2971800" cy="1921879"/>
            <a:chOff x="457200" y="3810000"/>
            <a:chExt cx="3962400" cy="2875506"/>
          </a:xfrm>
        </p:grpSpPr>
        <p:sp>
          <p:nvSpPr>
            <p:cNvPr id="18" name="Text Box 13">
              <a:extLst>
                <a:ext uri="{FF2B5EF4-FFF2-40B4-BE49-F238E27FC236}">
                  <a16:creationId xmlns:a16="http://schemas.microsoft.com/office/drawing/2014/main" xmlns="" id="{7F2825A5-2E70-44F3-9473-B3BDB28FB138}"/>
                </a:ext>
              </a:extLst>
            </p:cNvPr>
            <p:cNvSpPr txBox="1">
              <a:spLocks noChangeArrowheads="1"/>
            </p:cNvSpPr>
            <p:nvPr/>
          </p:nvSpPr>
          <p:spPr bwMode="auto">
            <a:xfrm>
              <a:off x="533400" y="6225011"/>
              <a:ext cx="3489457" cy="460495"/>
            </a:xfrm>
            <a:prstGeom prst="rect">
              <a:avLst/>
            </a:prstGeom>
            <a:noFill/>
            <a:ln w="9525">
              <a:noFill/>
              <a:miter lim="800000"/>
              <a:headEnd/>
              <a:tailEnd/>
            </a:ln>
          </p:spPr>
          <p:txBody>
            <a:bodyPr wrap="square">
              <a:spAutoFit/>
            </a:bodyPr>
            <a:lstStyle/>
            <a:p>
              <a:pPr algn="ctr">
                <a:spcBef>
                  <a:spcPct val="50000"/>
                </a:spcBef>
              </a:pPr>
              <a:r>
                <a:rPr lang="en-US" sz="1400" b="1" dirty="0">
                  <a:latin typeface="Arial" panose="020B0604020202020204" pitchFamily="34" charset="0"/>
                  <a:cs typeface="Arial" panose="020B0604020202020204" pitchFamily="34" charset="0"/>
                </a:rPr>
                <a:t>Cannabis or Marijuana</a:t>
              </a:r>
            </a:p>
          </p:txBody>
        </p:sp>
        <p:grpSp>
          <p:nvGrpSpPr>
            <p:cNvPr id="19" name="Group 31">
              <a:extLst>
                <a:ext uri="{FF2B5EF4-FFF2-40B4-BE49-F238E27FC236}">
                  <a16:creationId xmlns:a16="http://schemas.microsoft.com/office/drawing/2014/main" xmlns="" id="{65F80DC7-BE9A-4070-94BC-B2F1490CF492}"/>
                </a:ext>
              </a:extLst>
            </p:cNvPr>
            <p:cNvGrpSpPr/>
            <p:nvPr/>
          </p:nvGrpSpPr>
          <p:grpSpPr>
            <a:xfrm>
              <a:off x="457200" y="3810000"/>
              <a:ext cx="3962400" cy="2286000"/>
              <a:chOff x="381000" y="3733800"/>
              <a:chExt cx="3962400" cy="2286000"/>
            </a:xfrm>
          </p:grpSpPr>
          <p:grpSp>
            <p:nvGrpSpPr>
              <p:cNvPr id="20" name="Group 21">
                <a:extLst>
                  <a:ext uri="{FF2B5EF4-FFF2-40B4-BE49-F238E27FC236}">
                    <a16:creationId xmlns:a16="http://schemas.microsoft.com/office/drawing/2014/main" xmlns="" id="{5CB29D3B-DD00-44AE-A42E-342B63314D1D}"/>
                  </a:ext>
                </a:extLst>
              </p:cNvPr>
              <p:cNvGrpSpPr/>
              <p:nvPr/>
            </p:nvGrpSpPr>
            <p:grpSpPr>
              <a:xfrm>
                <a:off x="381000" y="3733800"/>
                <a:ext cx="1981200" cy="2286000"/>
                <a:chOff x="1752600" y="1143000"/>
                <a:chExt cx="2863139" cy="3497885"/>
              </a:xfrm>
            </p:grpSpPr>
            <p:pic>
              <p:nvPicPr>
                <p:cNvPr id="23" name="Picture 22" descr="C:\Documents and Settings\JUN\My Documents\New Folder (7)\1st quarter accomplishment report 2015\41.jpg">
                  <a:extLst>
                    <a:ext uri="{FF2B5EF4-FFF2-40B4-BE49-F238E27FC236}">
                      <a16:creationId xmlns:a16="http://schemas.microsoft.com/office/drawing/2014/main" xmlns="" id="{D877689C-0B39-407C-8417-B0CC6C48DF2B}"/>
                    </a:ext>
                  </a:extLst>
                </p:cNvPr>
                <p:cNvPicPr/>
                <p:nvPr/>
              </p:nvPicPr>
              <p:blipFill>
                <a:blip r:embed="rId3" cstate="print"/>
                <a:srcRect l="50025"/>
                <a:stretch>
                  <a:fillRect/>
                </a:stretch>
              </p:blipFill>
              <p:spPr bwMode="auto">
                <a:xfrm>
                  <a:off x="1752600" y="1143000"/>
                  <a:ext cx="2863139" cy="1733702"/>
                </a:xfrm>
                <a:prstGeom prst="rect">
                  <a:avLst/>
                </a:prstGeom>
                <a:noFill/>
                <a:ln w="9525">
                  <a:noFill/>
                  <a:miter lim="800000"/>
                  <a:headEnd/>
                  <a:tailEnd/>
                </a:ln>
              </p:spPr>
            </p:pic>
            <p:pic>
              <p:nvPicPr>
                <p:cNvPr id="24" name="Picture 23" descr="C:\Users\OPD\Pictures\Action Pic 20.jpg">
                  <a:extLst>
                    <a:ext uri="{FF2B5EF4-FFF2-40B4-BE49-F238E27FC236}">
                      <a16:creationId xmlns:a16="http://schemas.microsoft.com/office/drawing/2014/main" xmlns="" id="{A4A6D83B-9AB3-499F-9E7C-3F2282896657}"/>
                    </a:ext>
                  </a:extLst>
                </p:cNvPr>
                <p:cNvPicPr/>
                <p:nvPr/>
              </p:nvPicPr>
              <p:blipFill>
                <a:blip r:embed="rId4" cstate="print"/>
                <a:srcRect r="49994"/>
                <a:stretch>
                  <a:fillRect/>
                </a:stretch>
              </p:blipFill>
              <p:spPr bwMode="auto">
                <a:xfrm>
                  <a:off x="1752600" y="2819400"/>
                  <a:ext cx="2863139" cy="1821485"/>
                </a:xfrm>
                <a:prstGeom prst="rect">
                  <a:avLst/>
                </a:prstGeom>
                <a:noFill/>
                <a:ln w="9525">
                  <a:noFill/>
                  <a:miter lim="800000"/>
                  <a:headEnd/>
                  <a:tailEnd/>
                </a:ln>
              </p:spPr>
            </p:pic>
          </p:grpSp>
          <p:pic>
            <p:nvPicPr>
              <p:cNvPr id="21" name="Picture 4" descr="IMG_0225">
                <a:extLst>
                  <a:ext uri="{FF2B5EF4-FFF2-40B4-BE49-F238E27FC236}">
                    <a16:creationId xmlns:a16="http://schemas.microsoft.com/office/drawing/2014/main" xmlns="" id="{3E0A6AB6-5F2B-473D-885B-D158E6D138DA}"/>
                  </a:ext>
                </a:extLst>
              </p:cNvPr>
              <p:cNvPicPr>
                <a:picLocks noChangeAspect="1" noChangeArrowheads="1"/>
              </p:cNvPicPr>
              <p:nvPr/>
            </p:nvPicPr>
            <p:blipFill>
              <a:blip r:embed="rId5" cstate="print"/>
              <a:srcRect l="23344" r="13219" b="25125"/>
              <a:stretch>
                <a:fillRect/>
              </a:stretch>
            </p:blipFill>
            <p:spPr bwMode="auto">
              <a:xfrm>
                <a:off x="2362200" y="3733800"/>
                <a:ext cx="1981200" cy="1066799"/>
              </a:xfrm>
              <a:prstGeom prst="rect">
                <a:avLst/>
              </a:prstGeom>
              <a:noFill/>
            </p:spPr>
          </p:pic>
          <p:pic>
            <p:nvPicPr>
              <p:cNvPr id="22" name="Picture 5" descr="Pic on MJ">
                <a:extLst>
                  <a:ext uri="{FF2B5EF4-FFF2-40B4-BE49-F238E27FC236}">
                    <a16:creationId xmlns:a16="http://schemas.microsoft.com/office/drawing/2014/main" xmlns="" id="{FF109A50-5E2F-4A70-8B0E-A4277FB1CEB7}"/>
                  </a:ext>
                </a:extLst>
              </p:cNvPr>
              <p:cNvPicPr>
                <a:picLocks noChangeAspect="1" noChangeArrowheads="1"/>
              </p:cNvPicPr>
              <p:nvPr/>
            </p:nvPicPr>
            <p:blipFill>
              <a:blip r:embed="rId6" cstate="print"/>
              <a:srcRect r="12412"/>
              <a:stretch>
                <a:fillRect/>
              </a:stretch>
            </p:blipFill>
            <p:spPr bwMode="auto">
              <a:xfrm>
                <a:off x="2362200" y="4800600"/>
                <a:ext cx="1981200" cy="1219200"/>
              </a:xfrm>
              <a:prstGeom prst="rect">
                <a:avLst/>
              </a:prstGeom>
              <a:noFill/>
            </p:spPr>
          </p:pic>
        </p:grpSp>
      </p:grpSp>
      <p:sp>
        <p:nvSpPr>
          <p:cNvPr id="25" name="Text Box 13">
            <a:extLst>
              <a:ext uri="{FF2B5EF4-FFF2-40B4-BE49-F238E27FC236}">
                <a16:creationId xmlns:a16="http://schemas.microsoft.com/office/drawing/2014/main" xmlns="" id="{EA52518A-4D84-4DB8-BFA9-15955BC356D3}"/>
              </a:ext>
            </a:extLst>
          </p:cNvPr>
          <p:cNvSpPr txBox="1">
            <a:spLocks noChangeArrowheads="1"/>
          </p:cNvSpPr>
          <p:nvPr/>
        </p:nvSpPr>
        <p:spPr bwMode="auto">
          <a:xfrm>
            <a:off x="5701415" y="3692365"/>
            <a:ext cx="1509566" cy="307777"/>
          </a:xfrm>
          <a:prstGeom prst="rect">
            <a:avLst/>
          </a:prstGeom>
          <a:noFill/>
          <a:ln w="9525">
            <a:noFill/>
            <a:miter lim="800000"/>
            <a:headEnd/>
            <a:tailEnd/>
          </a:ln>
        </p:spPr>
        <p:txBody>
          <a:bodyPr wrap="square">
            <a:spAutoFit/>
          </a:bodyPr>
          <a:lstStyle/>
          <a:p>
            <a:pPr algn="ctr">
              <a:spcBef>
                <a:spcPct val="50000"/>
              </a:spcBef>
            </a:pPr>
            <a:r>
              <a:rPr lang="en-US" sz="1400" b="1" dirty="0">
                <a:latin typeface="Arial" panose="020B0604020202020204" pitchFamily="34" charset="0"/>
                <a:cs typeface="Arial" panose="020B0604020202020204" pitchFamily="34" charset="0"/>
              </a:rPr>
              <a:t>Ecstasy</a:t>
            </a:r>
          </a:p>
        </p:txBody>
      </p:sp>
      <p:grpSp>
        <p:nvGrpSpPr>
          <p:cNvPr id="26" name="Group 40">
            <a:extLst>
              <a:ext uri="{FF2B5EF4-FFF2-40B4-BE49-F238E27FC236}">
                <a16:creationId xmlns:a16="http://schemas.microsoft.com/office/drawing/2014/main" xmlns="" id="{944690A9-9DF9-4B5B-9DC1-21419BF718B9}"/>
              </a:ext>
            </a:extLst>
          </p:cNvPr>
          <p:cNvGrpSpPr/>
          <p:nvPr/>
        </p:nvGrpSpPr>
        <p:grpSpPr>
          <a:xfrm>
            <a:off x="5141748" y="4064372"/>
            <a:ext cx="2540416" cy="1933572"/>
            <a:chOff x="5147179" y="3810000"/>
            <a:chExt cx="3387221" cy="2818520"/>
          </a:xfrm>
        </p:grpSpPr>
        <p:sp>
          <p:nvSpPr>
            <p:cNvPr id="27" name="Text Box 13">
              <a:extLst>
                <a:ext uri="{FF2B5EF4-FFF2-40B4-BE49-F238E27FC236}">
                  <a16:creationId xmlns:a16="http://schemas.microsoft.com/office/drawing/2014/main" xmlns="" id="{D3D9BFDA-BDFA-4933-90F2-D718AB19DA96}"/>
                </a:ext>
              </a:extLst>
            </p:cNvPr>
            <p:cNvSpPr txBox="1">
              <a:spLocks noChangeArrowheads="1"/>
            </p:cNvSpPr>
            <p:nvPr/>
          </p:nvSpPr>
          <p:spPr bwMode="auto">
            <a:xfrm>
              <a:off x="5486400" y="6179881"/>
              <a:ext cx="2585540" cy="448639"/>
            </a:xfrm>
            <a:prstGeom prst="rect">
              <a:avLst/>
            </a:prstGeom>
            <a:noFill/>
            <a:ln w="9525">
              <a:noFill/>
              <a:miter lim="800000"/>
              <a:headEnd/>
              <a:tailEnd/>
            </a:ln>
          </p:spPr>
          <p:txBody>
            <a:bodyPr wrap="square">
              <a:spAutoFit/>
            </a:bodyPr>
            <a:lstStyle/>
            <a:p>
              <a:pPr algn="ctr">
                <a:spcBef>
                  <a:spcPct val="50000"/>
                </a:spcBef>
              </a:pPr>
              <a:r>
                <a:rPr lang="en-US" sz="1400" b="1" dirty="0">
                  <a:latin typeface="Arial" panose="020B0604020202020204" pitchFamily="34" charset="0"/>
                  <a:cs typeface="Arial" panose="020B0604020202020204" pitchFamily="34" charset="0"/>
                </a:rPr>
                <a:t>Inhalants</a:t>
              </a:r>
            </a:p>
          </p:txBody>
        </p:sp>
        <p:grpSp>
          <p:nvGrpSpPr>
            <p:cNvPr id="28" name="Group 27">
              <a:extLst>
                <a:ext uri="{FF2B5EF4-FFF2-40B4-BE49-F238E27FC236}">
                  <a16:creationId xmlns:a16="http://schemas.microsoft.com/office/drawing/2014/main" xmlns="" id="{BE15C7F4-FB44-4D9A-8853-AF1E4DCA5874}"/>
                </a:ext>
              </a:extLst>
            </p:cNvPr>
            <p:cNvGrpSpPr/>
            <p:nvPr/>
          </p:nvGrpSpPr>
          <p:grpSpPr>
            <a:xfrm>
              <a:off x="5147179" y="3810000"/>
              <a:ext cx="3387221" cy="2133600"/>
              <a:chOff x="4953000" y="4114800"/>
              <a:chExt cx="3387221" cy="1905000"/>
            </a:xfrm>
          </p:grpSpPr>
          <p:pic>
            <p:nvPicPr>
              <p:cNvPr id="29" name="Picture 2">
                <a:extLst>
                  <a:ext uri="{FF2B5EF4-FFF2-40B4-BE49-F238E27FC236}">
                    <a16:creationId xmlns:a16="http://schemas.microsoft.com/office/drawing/2014/main" xmlns="" id="{9967842F-76A7-48DE-80B7-D7FC3E72AD41}"/>
                  </a:ext>
                </a:extLst>
              </p:cNvPr>
              <p:cNvPicPr>
                <a:picLocks noChangeAspect="1" noChangeArrowheads="1"/>
              </p:cNvPicPr>
              <p:nvPr/>
            </p:nvPicPr>
            <p:blipFill>
              <a:blip r:embed="rId7" cstate="print"/>
              <a:srcRect l="40734"/>
              <a:stretch>
                <a:fillRect/>
              </a:stretch>
            </p:blipFill>
            <p:spPr bwMode="auto">
              <a:xfrm>
                <a:off x="6705600" y="4114800"/>
                <a:ext cx="1634621" cy="1905000"/>
              </a:xfrm>
              <a:prstGeom prst="rect">
                <a:avLst/>
              </a:prstGeom>
              <a:ln>
                <a:noFill/>
              </a:ln>
              <a:effectLst>
                <a:outerShdw blurRad="190500" algn="tl" rotWithShape="0">
                  <a:srgbClr val="000000">
                    <a:alpha val="70000"/>
                  </a:srgbClr>
                </a:outerShdw>
              </a:effectLst>
            </p:spPr>
          </p:pic>
          <p:pic>
            <p:nvPicPr>
              <p:cNvPr id="30" name="Picture 29" descr="https://janicecapulso.files.wordpress.com/2011/06/2607532205_fc8a91a44f_o3.jpg?w=300&amp;h=200">
                <a:extLst>
                  <a:ext uri="{FF2B5EF4-FFF2-40B4-BE49-F238E27FC236}">
                    <a16:creationId xmlns:a16="http://schemas.microsoft.com/office/drawing/2014/main" xmlns="" id="{FA4C3BDA-ADB6-4A60-92DE-E538407E9706}"/>
                  </a:ext>
                </a:extLst>
              </p:cNvPr>
              <p:cNvPicPr/>
              <p:nvPr/>
            </p:nvPicPr>
            <p:blipFill>
              <a:blip r:embed="rId8" cstate="print"/>
              <a:srcRect/>
              <a:stretch>
                <a:fillRect/>
              </a:stretch>
            </p:blipFill>
            <p:spPr bwMode="auto">
              <a:xfrm>
                <a:off x="4953000" y="4114800"/>
                <a:ext cx="1752600" cy="1905000"/>
              </a:xfrm>
              <a:prstGeom prst="rect">
                <a:avLst/>
              </a:prstGeom>
              <a:noFill/>
              <a:ln w="9525">
                <a:noFill/>
                <a:miter lim="800000"/>
                <a:headEnd/>
                <a:tailEnd/>
              </a:ln>
            </p:spPr>
          </p:pic>
        </p:grpSp>
      </p:grpSp>
      <p:grpSp>
        <p:nvGrpSpPr>
          <p:cNvPr id="31" name="Group 41">
            <a:extLst>
              <a:ext uri="{FF2B5EF4-FFF2-40B4-BE49-F238E27FC236}">
                <a16:creationId xmlns:a16="http://schemas.microsoft.com/office/drawing/2014/main" xmlns="" id="{D6FD329E-E1A4-47B0-9543-7391E319D79D}"/>
              </a:ext>
            </a:extLst>
          </p:cNvPr>
          <p:cNvGrpSpPr/>
          <p:nvPr/>
        </p:nvGrpSpPr>
        <p:grpSpPr>
          <a:xfrm>
            <a:off x="1383506" y="2223112"/>
            <a:ext cx="3314700" cy="1776752"/>
            <a:chOff x="136192" y="1310643"/>
            <a:chExt cx="4419600" cy="2369004"/>
          </a:xfrm>
        </p:grpSpPr>
        <p:sp>
          <p:nvSpPr>
            <p:cNvPr id="32" name="Text Box 35">
              <a:extLst>
                <a:ext uri="{FF2B5EF4-FFF2-40B4-BE49-F238E27FC236}">
                  <a16:creationId xmlns:a16="http://schemas.microsoft.com/office/drawing/2014/main" xmlns="" id="{E5E6E1D8-117B-4B57-BE22-5FBE0DB142FC}"/>
                </a:ext>
              </a:extLst>
            </p:cNvPr>
            <p:cNvSpPr txBox="1">
              <a:spLocks noChangeArrowheads="1"/>
            </p:cNvSpPr>
            <p:nvPr/>
          </p:nvSpPr>
          <p:spPr bwMode="auto">
            <a:xfrm>
              <a:off x="136192" y="3269277"/>
              <a:ext cx="4419600" cy="410370"/>
            </a:xfrm>
            <a:prstGeom prst="rect">
              <a:avLst/>
            </a:prstGeom>
            <a:noFill/>
            <a:ln w="9525">
              <a:noFill/>
              <a:miter lim="800000"/>
              <a:headEnd/>
              <a:tailEnd/>
            </a:ln>
          </p:spPr>
          <p:txBody>
            <a:bodyPr wrap="square" anchor="ctr">
              <a:spAutoFit/>
            </a:bodyPr>
            <a:lstStyle/>
            <a:p>
              <a:pPr marL="130969" lvl="2" algn="ctr">
                <a:spcBef>
                  <a:spcPct val="50000"/>
                </a:spcBef>
              </a:pPr>
              <a:r>
                <a:rPr lang="en-US" sz="1400" b="1" dirty="0">
                  <a:latin typeface="Arial" panose="020B0604020202020204" pitchFamily="34" charset="0"/>
                  <a:cs typeface="Arial" panose="020B0604020202020204" pitchFamily="34" charset="0"/>
                </a:rPr>
                <a:t>Methamphetamine Hydrochloride</a:t>
              </a:r>
            </a:p>
          </p:txBody>
        </p:sp>
        <p:pic>
          <p:nvPicPr>
            <p:cNvPr id="35" name="Picture 2" descr="D:\OPD Memos\PICTURES\recovery of shabu and floating shabu\IMG_4922.JPG">
              <a:extLst>
                <a:ext uri="{FF2B5EF4-FFF2-40B4-BE49-F238E27FC236}">
                  <a16:creationId xmlns:a16="http://schemas.microsoft.com/office/drawing/2014/main" xmlns="" id="{C9FFEC7B-1E5D-4FFA-B9E8-2113A86203CB}"/>
                </a:ext>
              </a:extLst>
            </p:cNvPr>
            <p:cNvPicPr>
              <a:picLocks noChangeAspect="1" noChangeArrowheads="1"/>
            </p:cNvPicPr>
            <p:nvPr/>
          </p:nvPicPr>
          <p:blipFill>
            <a:blip r:embed="rId9" cstate="print"/>
            <a:srcRect/>
            <a:stretch>
              <a:fillRect/>
            </a:stretch>
          </p:blipFill>
          <p:spPr bwMode="auto">
            <a:xfrm>
              <a:off x="457200" y="1310643"/>
              <a:ext cx="3962400" cy="1828799"/>
            </a:xfrm>
            <a:prstGeom prst="rect">
              <a:avLst/>
            </a:prstGeom>
            <a:noFill/>
          </p:spPr>
        </p:pic>
      </p:grpSp>
      <p:pic>
        <p:nvPicPr>
          <p:cNvPr id="36" name="Picture 11" descr="Picture 11">
            <a:extLst>
              <a:ext uri="{FF2B5EF4-FFF2-40B4-BE49-F238E27FC236}">
                <a16:creationId xmlns:a16="http://schemas.microsoft.com/office/drawing/2014/main" xmlns="" id="{FBA979AF-2317-4A11-9560-C61EAAAA1ADF}"/>
              </a:ext>
            </a:extLst>
          </p:cNvPr>
          <p:cNvPicPr>
            <a:picLocks noChangeAspect="1"/>
          </p:cNvPicPr>
          <p:nvPr/>
        </p:nvPicPr>
        <p:blipFill>
          <a:blip r:embed="rId10" cstate="print"/>
          <a:stretch>
            <a:fillRect/>
          </a:stretch>
        </p:blipFill>
        <p:spPr>
          <a:xfrm rot="5400000">
            <a:off x="5745185" y="1660378"/>
            <a:ext cx="1349990" cy="2523968"/>
          </a:xfrm>
          <a:prstGeom prst="rect">
            <a:avLst/>
          </a:prstGeom>
          <a:ln w="12700">
            <a:miter lim="400000"/>
          </a:ln>
          <a:effectLst>
            <a:outerShdw blurRad="190500" rotWithShape="0">
              <a:srgbClr val="000000">
                <a:alpha val="70000"/>
              </a:srgbClr>
            </a:outerShdw>
          </a:effectLst>
        </p:spPr>
      </p:pic>
      <p:sp>
        <p:nvSpPr>
          <p:cNvPr id="37" name="Text Box 13">
            <a:extLst>
              <a:ext uri="{FF2B5EF4-FFF2-40B4-BE49-F238E27FC236}">
                <a16:creationId xmlns:a16="http://schemas.microsoft.com/office/drawing/2014/main" xmlns="" id="{692F9E9E-A5B0-4655-8036-6C15AC0B72C9}"/>
              </a:ext>
            </a:extLst>
          </p:cNvPr>
          <p:cNvSpPr txBox="1">
            <a:spLocks noChangeArrowheads="1"/>
          </p:cNvSpPr>
          <p:nvPr/>
        </p:nvSpPr>
        <p:spPr bwMode="auto">
          <a:xfrm>
            <a:off x="66033" y="1371600"/>
            <a:ext cx="5383140" cy="461665"/>
          </a:xfrm>
          <a:prstGeom prst="rect">
            <a:avLst/>
          </a:prstGeom>
          <a:noFill/>
          <a:ln w="9525">
            <a:noFill/>
            <a:miter lim="800000"/>
            <a:headEnd/>
            <a:tailEnd/>
          </a:ln>
        </p:spPr>
        <p:txBody>
          <a:bodyPr wrap="square">
            <a:spAutoFit/>
          </a:bodyPr>
          <a:lstStyle/>
          <a:p>
            <a:pPr>
              <a:spcBef>
                <a:spcPct val="50000"/>
              </a:spcBef>
            </a:pPr>
            <a:r>
              <a:rPr lang="en-US" sz="2400" b="1" dirty="0">
                <a:latin typeface="Arial" panose="020B0604020202020204" pitchFamily="34" charset="0"/>
                <a:cs typeface="Arial" panose="020B0604020202020204" pitchFamily="34" charset="0"/>
              </a:rPr>
              <a:t>Most Abused Illegal Drugs</a:t>
            </a:r>
          </a:p>
        </p:txBody>
      </p:sp>
    </p:spTree>
    <p:extLst>
      <p:ext uri="{BB962C8B-B14F-4D97-AF65-F5344CB8AC3E}">
        <p14:creationId xmlns:p14="http://schemas.microsoft.com/office/powerpoint/2010/main" xmlns="" val="203233685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118878" y="502976"/>
            <a:ext cx="8699962" cy="584775"/>
          </a:xfrm>
          <a:prstGeom prst="rect">
            <a:avLst/>
          </a:prstGeom>
          <a:noFill/>
          <a:ln w="12700" cap="sq">
            <a:noFill/>
            <a:miter lim="800000"/>
            <a:headEnd type="none" w="sm" len="sm"/>
            <a:tailEnd type="none" w="sm" len="sm"/>
          </a:ln>
        </p:spPr>
        <p:txBody>
          <a:bodyPr wrap="square" anchor="ctr">
            <a:spAutoFit/>
          </a:bodyPr>
          <a:lstStyle/>
          <a:p>
            <a:pPr algn="ctr" eaLnBrk="0" hangingPunct="0">
              <a:spcAft>
                <a:spcPts val="900"/>
              </a:spcAft>
              <a:defRPr/>
            </a:pPr>
            <a:r>
              <a:rPr lang="en-US" sz="3200" b="1" dirty="0">
                <a:solidFill>
                  <a:schemeClr val="bg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rPr>
              <a:t>CURRENT REALITIES</a:t>
            </a:r>
          </a:p>
        </p:txBody>
      </p:sp>
      <p:sp>
        <p:nvSpPr>
          <p:cNvPr id="10" name="TextBox 9">
            <a:extLst>
              <a:ext uri="{FF2B5EF4-FFF2-40B4-BE49-F238E27FC236}">
                <a16:creationId xmlns:a16="http://schemas.microsoft.com/office/drawing/2014/main" xmlns="" id="{65DB2790-79DF-40D9-87A0-BD5CA556613E}"/>
              </a:ext>
            </a:extLst>
          </p:cNvPr>
          <p:cNvSpPr txBox="1"/>
          <p:nvPr/>
        </p:nvSpPr>
        <p:spPr>
          <a:xfrm>
            <a:off x="165575" y="5838264"/>
            <a:ext cx="6515100" cy="261610"/>
          </a:xfrm>
          <a:prstGeom prst="rect">
            <a:avLst/>
          </a:prstGeom>
          <a:noFill/>
        </p:spPr>
        <p:txBody>
          <a:bodyPr wrap="square" rtlCol="0">
            <a:spAutoFit/>
          </a:bodyPr>
          <a:lstStyle/>
          <a:p>
            <a:r>
              <a:rPr lang="en-PH" sz="1100" i="1" dirty="0">
                <a:latin typeface="Arial" panose="020B0604020202020204" pitchFamily="34" charset="0"/>
                <a:cs typeface="Arial" panose="020B0604020202020204" pitchFamily="34" charset="0"/>
              </a:rPr>
              <a:t>Source: DDB </a:t>
            </a:r>
          </a:p>
        </p:txBody>
      </p:sp>
      <p:sp>
        <p:nvSpPr>
          <p:cNvPr id="37" name="Text Box 13">
            <a:extLst>
              <a:ext uri="{FF2B5EF4-FFF2-40B4-BE49-F238E27FC236}">
                <a16:creationId xmlns:a16="http://schemas.microsoft.com/office/drawing/2014/main" xmlns="" id="{692F9E9E-A5B0-4655-8036-6C15AC0B72C9}"/>
              </a:ext>
            </a:extLst>
          </p:cNvPr>
          <p:cNvSpPr txBox="1">
            <a:spLocks noChangeArrowheads="1"/>
          </p:cNvSpPr>
          <p:nvPr/>
        </p:nvSpPr>
        <p:spPr bwMode="auto">
          <a:xfrm>
            <a:off x="349286" y="1371600"/>
            <a:ext cx="5383140" cy="461665"/>
          </a:xfrm>
          <a:prstGeom prst="rect">
            <a:avLst/>
          </a:prstGeom>
          <a:noFill/>
          <a:ln w="9525">
            <a:noFill/>
            <a:miter lim="800000"/>
            <a:headEnd/>
            <a:tailEnd/>
          </a:ln>
        </p:spPr>
        <p:txBody>
          <a:bodyPr wrap="square">
            <a:spAutoFit/>
          </a:bodyPr>
          <a:lstStyle/>
          <a:p>
            <a:pPr>
              <a:spcBef>
                <a:spcPct val="50000"/>
              </a:spcBef>
            </a:pPr>
            <a:r>
              <a:rPr lang="en-US" sz="2400" b="1" dirty="0">
                <a:latin typeface="Arial" panose="020B0604020202020204" pitchFamily="34" charset="0"/>
                <a:cs typeface="Arial" panose="020B0604020202020204" pitchFamily="34" charset="0"/>
              </a:rPr>
              <a:t>Most Abused Illegal Drugs</a:t>
            </a:r>
          </a:p>
        </p:txBody>
      </p:sp>
      <p:pic>
        <p:nvPicPr>
          <p:cNvPr id="4" name="Picture 3">
            <a:extLst>
              <a:ext uri="{FF2B5EF4-FFF2-40B4-BE49-F238E27FC236}">
                <a16:creationId xmlns:a16="http://schemas.microsoft.com/office/drawing/2014/main" xmlns="" id="{0BB21A8B-8F1E-4BC4-88F8-C5A6A7812AE5}"/>
              </a:ext>
            </a:extLst>
          </p:cNvPr>
          <p:cNvPicPr>
            <a:picLocks noChangeAspect="1"/>
          </p:cNvPicPr>
          <p:nvPr/>
        </p:nvPicPr>
        <p:blipFill>
          <a:blip r:embed="rId3"/>
          <a:stretch>
            <a:fillRect/>
          </a:stretch>
        </p:blipFill>
        <p:spPr>
          <a:xfrm>
            <a:off x="1110551" y="1997788"/>
            <a:ext cx="7327709" cy="4279383"/>
          </a:xfrm>
          <a:prstGeom prst="rect">
            <a:avLst/>
          </a:prstGeom>
        </p:spPr>
      </p:pic>
    </p:spTree>
    <p:extLst>
      <p:ext uri="{BB962C8B-B14F-4D97-AF65-F5344CB8AC3E}">
        <p14:creationId xmlns:p14="http://schemas.microsoft.com/office/powerpoint/2010/main" xmlns="" val="385231913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313765" y="510525"/>
            <a:ext cx="6667500" cy="584775"/>
          </a:xfrm>
          <a:prstGeom prst="rect">
            <a:avLst/>
          </a:prstGeom>
          <a:noFill/>
          <a:ln w="12700" cap="sq">
            <a:noFill/>
            <a:miter lim="800000"/>
            <a:headEnd type="none" w="sm" len="sm"/>
            <a:tailEnd type="none" w="sm" len="sm"/>
          </a:ln>
        </p:spPr>
        <p:txBody>
          <a:bodyPr wrap="square" anchor="ctr">
            <a:spAutoFit/>
          </a:bodyPr>
          <a:lstStyle/>
          <a:p>
            <a:pPr algn="ctr" eaLnBrk="0" hangingPunct="0">
              <a:spcAft>
                <a:spcPts val="900"/>
              </a:spcAft>
              <a:defRPr/>
            </a:pPr>
            <a:r>
              <a:rPr lang="en-US" sz="3200" b="1" dirty="0">
                <a:solidFill>
                  <a:schemeClr val="bg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rPr>
              <a:t>CURRENT REALITIES</a:t>
            </a:r>
          </a:p>
        </p:txBody>
      </p:sp>
      <p:sp>
        <p:nvSpPr>
          <p:cNvPr id="37" name="Text Box 13">
            <a:extLst>
              <a:ext uri="{FF2B5EF4-FFF2-40B4-BE49-F238E27FC236}">
                <a16:creationId xmlns:a16="http://schemas.microsoft.com/office/drawing/2014/main" xmlns="" id="{692F9E9E-A5B0-4655-8036-6C15AC0B72C9}"/>
              </a:ext>
            </a:extLst>
          </p:cNvPr>
          <p:cNvSpPr txBox="1">
            <a:spLocks noChangeArrowheads="1"/>
          </p:cNvSpPr>
          <p:nvPr/>
        </p:nvSpPr>
        <p:spPr bwMode="auto">
          <a:xfrm>
            <a:off x="349286" y="1524000"/>
            <a:ext cx="5383140" cy="461665"/>
          </a:xfrm>
          <a:prstGeom prst="rect">
            <a:avLst/>
          </a:prstGeom>
          <a:noFill/>
          <a:ln w="9525">
            <a:noFill/>
            <a:miter lim="800000"/>
            <a:headEnd/>
            <a:tailEnd/>
          </a:ln>
        </p:spPr>
        <p:txBody>
          <a:bodyPr wrap="square">
            <a:spAutoFit/>
          </a:bodyPr>
          <a:lstStyle/>
          <a:p>
            <a:pPr>
              <a:spcBef>
                <a:spcPct val="50000"/>
              </a:spcBef>
            </a:pPr>
            <a:r>
              <a:rPr lang="en-US" sz="2400" b="1" dirty="0">
                <a:latin typeface="Arial" panose="020B0604020202020204" pitchFamily="34" charset="0"/>
                <a:cs typeface="Arial" panose="020B0604020202020204" pitchFamily="34" charset="0"/>
              </a:rPr>
              <a:t>Drug Syndicates</a:t>
            </a:r>
          </a:p>
        </p:txBody>
      </p:sp>
      <p:pic>
        <p:nvPicPr>
          <p:cNvPr id="33" name="Picture 2" descr="Picture 2">
            <a:extLst>
              <a:ext uri="{FF2B5EF4-FFF2-40B4-BE49-F238E27FC236}">
                <a16:creationId xmlns:a16="http://schemas.microsoft.com/office/drawing/2014/main" xmlns="" id="{86A400AE-7AB0-42E8-B24B-2C2635BE8A1E}"/>
              </a:ext>
            </a:extLst>
          </p:cNvPr>
          <p:cNvPicPr>
            <a:picLocks noChangeAspect="1"/>
          </p:cNvPicPr>
          <p:nvPr/>
        </p:nvPicPr>
        <p:blipFill>
          <a:blip r:embed="rId3"/>
          <a:stretch>
            <a:fillRect/>
          </a:stretch>
        </p:blipFill>
        <p:spPr>
          <a:xfrm>
            <a:off x="1016093" y="2206147"/>
            <a:ext cx="2314866" cy="1094822"/>
          </a:xfrm>
          <a:prstGeom prst="rect">
            <a:avLst/>
          </a:prstGeom>
          <a:ln w="12700" cap="flat">
            <a:noFill/>
            <a:miter lim="400000"/>
          </a:ln>
          <a:effectLst/>
        </p:spPr>
      </p:pic>
      <p:pic>
        <p:nvPicPr>
          <p:cNvPr id="34" name="Picture 4" descr="Picture 4">
            <a:extLst>
              <a:ext uri="{FF2B5EF4-FFF2-40B4-BE49-F238E27FC236}">
                <a16:creationId xmlns:a16="http://schemas.microsoft.com/office/drawing/2014/main" xmlns="" id="{A04FA4E3-BD6D-4018-84A3-6EB4AD07A6F8}"/>
              </a:ext>
            </a:extLst>
          </p:cNvPr>
          <p:cNvPicPr>
            <a:picLocks noChangeAspect="1"/>
          </p:cNvPicPr>
          <p:nvPr/>
        </p:nvPicPr>
        <p:blipFill>
          <a:blip r:embed="rId4"/>
          <a:stretch>
            <a:fillRect/>
          </a:stretch>
        </p:blipFill>
        <p:spPr>
          <a:xfrm>
            <a:off x="1000128" y="3401211"/>
            <a:ext cx="2326479" cy="1101973"/>
          </a:xfrm>
          <a:prstGeom prst="rect">
            <a:avLst/>
          </a:prstGeom>
          <a:ln w="12700" cap="flat">
            <a:noFill/>
            <a:miter lim="400000"/>
          </a:ln>
          <a:effectLst>
            <a:outerShdw blurRad="292100" dist="139700" dir="2700000" rotWithShape="0">
              <a:srgbClr val="333333">
                <a:alpha val="64999"/>
              </a:srgbClr>
            </a:outerShdw>
          </a:effectLst>
        </p:spPr>
      </p:pic>
      <p:pic>
        <p:nvPicPr>
          <p:cNvPr id="38" name="Picture 2" descr="Picture 2">
            <a:extLst>
              <a:ext uri="{FF2B5EF4-FFF2-40B4-BE49-F238E27FC236}">
                <a16:creationId xmlns:a16="http://schemas.microsoft.com/office/drawing/2014/main" xmlns="" id="{34400B7D-C539-4527-9948-3246D8ED9736}"/>
              </a:ext>
            </a:extLst>
          </p:cNvPr>
          <p:cNvPicPr>
            <a:picLocks noChangeAspect="1"/>
          </p:cNvPicPr>
          <p:nvPr/>
        </p:nvPicPr>
        <p:blipFill>
          <a:blip r:embed="rId5"/>
          <a:stretch>
            <a:fillRect/>
          </a:stretch>
        </p:blipFill>
        <p:spPr>
          <a:xfrm>
            <a:off x="1000128" y="4619874"/>
            <a:ext cx="2326479" cy="1130396"/>
          </a:xfrm>
          <a:prstGeom prst="rect">
            <a:avLst/>
          </a:prstGeom>
          <a:ln w="12700" cap="flat">
            <a:noFill/>
            <a:miter lim="400000"/>
          </a:ln>
          <a:effectLst/>
        </p:spPr>
      </p:pic>
      <p:sp>
        <p:nvSpPr>
          <p:cNvPr id="2" name="TextBox 1">
            <a:extLst>
              <a:ext uri="{FF2B5EF4-FFF2-40B4-BE49-F238E27FC236}">
                <a16:creationId xmlns:a16="http://schemas.microsoft.com/office/drawing/2014/main" xmlns="" id="{86D8C09D-D530-45E7-BFA0-E6077C01DD4C}"/>
              </a:ext>
            </a:extLst>
          </p:cNvPr>
          <p:cNvSpPr txBox="1"/>
          <p:nvPr/>
        </p:nvSpPr>
        <p:spPr>
          <a:xfrm>
            <a:off x="3507321" y="2371533"/>
            <a:ext cx="5383140" cy="3323987"/>
          </a:xfrm>
          <a:prstGeom prst="rect">
            <a:avLst/>
          </a:prstGeom>
          <a:noFill/>
        </p:spPr>
        <p:txBody>
          <a:bodyPr wrap="square" rtlCol="0">
            <a:spAutoFit/>
          </a:bodyPr>
          <a:lstStyle/>
          <a:p>
            <a:pPr algn="just"/>
            <a:r>
              <a:rPr lang="en-US" sz="1500" b="1" dirty="0">
                <a:solidFill>
                  <a:srgbClr val="000000"/>
                </a:solidFill>
                <a:latin typeface="Arial" panose="020B0604020202020204" pitchFamily="34" charset="0"/>
                <a:ea typeface="Calibri" panose="020F0502020204030204" pitchFamily="34" charset="0"/>
                <a:cs typeface="Arial" panose="020B0604020202020204" pitchFamily="34" charset="0"/>
              </a:rPr>
              <a:t>Chinese Drug Syndicate </a:t>
            </a:r>
            <a:r>
              <a:rPr 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dominates the drug market in the country. They facilitate production, manufacturing and bulk smuggling of dangerous drugs.  </a:t>
            </a:r>
          </a:p>
          <a:p>
            <a:pPr algn="just"/>
            <a:endParaRPr lang="en-US" sz="1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endParaRPr lang="en-PH" sz="1500" dirty="0">
              <a:latin typeface="Arial" panose="020B0604020202020204" pitchFamily="34" charset="0"/>
              <a:ea typeface="Calibri" panose="020F0502020204030204" pitchFamily="34" charset="0"/>
              <a:cs typeface="Arial" panose="020B0604020202020204" pitchFamily="34" charset="0"/>
            </a:endParaRPr>
          </a:p>
          <a:p>
            <a:pPr algn="just"/>
            <a:r>
              <a:rPr lang="en-US" sz="15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African Drug Syndicate (ADS) </a:t>
            </a:r>
            <a:r>
              <a:rPr lang="en-US" sz="1500" dirty="0">
                <a:solidFill>
                  <a:srgbClr val="000000"/>
                </a:solidFill>
                <a:latin typeface="Arial" panose="020B0604020202020204" pitchFamily="34" charset="0"/>
                <a:ea typeface="Calibri" panose="020F0502020204030204" pitchFamily="34" charset="0"/>
                <a:cs typeface="Times New Roman" panose="02020603050405020304" pitchFamily="18" charset="0"/>
              </a:rPr>
              <a:t>is responsible for the smuggling of illegal drugs through the airports using drug couriers/ swallowers.</a:t>
            </a:r>
          </a:p>
          <a:p>
            <a:pPr algn="just"/>
            <a:endParaRPr lang="en-US" sz="15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n-US" sz="15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US" sz="15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Local Drug Syndicates </a:t>
            </a:r>
            <a:r>
              <a:rPr lang="en-US" sz="1500" dirty="0">
                <a:solidFill>
                  <a:srgbClr val="000000"/>
                </a:solidFill>
                <a:latin typeface="Arial" panose="020B0604020202020204" pitchFamily="34" charset="0"/>
                <a:ea typeface="Calibri" panose="020F0502020204030204" pitchFamily="34" charset="0"/>
                <a:cs typeface="Times New Roman" panose="02020603050405020304" pitchFamily="18" charset="0"/>
              </a:rPr>
              <a:t>is responsible for the </a:t>
            </a:r>
            <a:r>
              <a:rPr lang="en-US" sz="1500" kern="0" dirty="0">
                <a:solidFill>
                  <a:sysClr val="windowText" lastClr="000000"/>
                </a:solidFill>
                <a:latin typeface="Arial" panose="020B0604020202020204" pitchFamily="34" charset="0"/>
                <a:ea typeface="Calibri" panose="020F0502020204030204" pitchFamily="34" charset="0"/>
                <a:cs typeface="Arial" panose="020B0604020202020204" pitchFamily="34" charset="0"/>
                <a:sym typeface="Calibri"/>
              </a:rPr>
              <a:t>c</a:t>
            </a:r>
            <a:r>
              <a:rPr lang="en-US" sz="1500" kern="0" dirty="0">
                <a:solidFill>
                  <a:sysClr val="windowText" lastClr="000000"/>
                </a:solidFill>
                <a:latin typeface="Arial" panose="020B0604020202020204" pitchFamily="34" charset="0"/>
                <a:cs typeface="Arial" panose="020B0604020202020204" pitchFamily="34" charset="0"/>
                <a:sym typeface="Calibri"/>
              </a:rPr>
              <a:t>onduct drug trafficking activities within      their territorial jurisdiction wholesale and retail distribution of drugs and maintenance of dens.</a:t>
            </a:r>
            <a:endParaRPr lang="en-PH"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276849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descr="F:\PDEG LOGO PNG.png"/>
          <p:cNvPicPr/>
          <p:nvPr/>
        </p:nvPicPr>
        <p:blipFill>
          <a:blip r:embed="rId3" cstate="print"/>
          <a:srcRect/>
          <a:stretch>
            <a:fillRect/>
          </a:stretch>
        </p:blipFill>
        <p:spPr bwMode="auto">
          <a:xfrm>
            <a:off x="7315200" y="457200"/>
            <a:ext cx="914400" cy="1206500"/>
          </a:xfrm>
          <a:prstGeom prst="rect">
            <a:avLst/>
          </a:prstGeom>
          <a:noFill/>
          <a:ln w="9525">
            <a:noFill/>
            <a:miter lim="800000"/>
            <a:headEnd/>
            <a:tailEnd/>
          </a:ln>
        </p:spPr>
      </p:pic>
      <p:pic>
        <p:nvPicPr>
          <p:cNvPr id="70" name="Picture 69" descr="C:\Users\OPD\Pictures\pnp logo.jpg"/>
          <p:cNvPicPr/>
          <p:nvPr/>
        </p:nvPicPr>
        <p:blipFill>
          <a:blip r:embed="rId4" cstate="print"/>
          <a:stretch>
            <a:fillRect/>
          </a:stretch>
        </p:blipFill>
        <p:spPr bwMode="auto">
          <a:xfrm>
            <a:off x="8179107" y="228600"/>
            <a:ext cx="812493" cy="1143000"/>
          </a:xfrm>
          <a:prstGeom prst="rect">
            <a:avLst/>
          </a:prstGeom>
          <a:noFill/>
          <a:ln w="9525">
            <a:noFill/>
            <a:miter lim="800000"/>
            <a:headEnd/>
            <a:tailEnd/>
          </a:ln>
        </p:spPr>
      </p:pic>
      <p:sp>
        <p:nvSpPr>
          <p:cNvPr id="74" name="Text Box 15"/>
          <p:cNvSpPr txBox="1">
            <a:spLocks noChangeArrowheads="1"/>
          </p:cNvSpPr>
          <p:nvPr/>
        </p:nvSpPr>
        <p:spPr bwMode="auto">
          <a:xfrm>
            <a:off x="1975060" y="533400"/>
            <a:ext cx="4495800" cy="646331"/>
          </a:xfrm>
          <a:prstGeom prst="rect">
            <a:avLst/>
          </a:prstGeom>
          <a:noFill/>
          <a:ln w="12700" cap="sq">
            <a:noFill/>
            <a:miter lim="800000"/>
            <a:headEnd type="none" w="sm" len="sm"/>
            <a:tailEnd type="none" w="sm" len="sm"/>
          </a:ln>
        </p:spPr>
        <p:txBody>
          <a:bodyPr wrap="square" anchor="ctr">
            <a:spAutoFit/>
          </a:bodyPr>
          <a:lstStyle/>
          <a:p>
            <a:pPr eaLnBrk="0" hangingPunct="0">
              <a:spcAft>
                <a:spcPts val="1200"/>
              </a:spcAft>
              <a:defRPr/>
            </a:pPr>
            <a:r>
              <a:rPr lang="en-US" sz="3600" b="1" dirty="0">
                <a:solidFill>
                  <a:srgbClr val="FFFF00"/>
                </a:solidFill>
                <a:effectLst>
                  <a:outerShdw blurRad="38100" dist="38100" dir="2700000" algn="tl">
                    <a:srgbClr val="000000"/>
                  </a:outerShdw>
                </a:effectLst>
                <a:latin typeface="Lucida Bright"/>
                <a:ea typeface="MS PGothic" pitchFamily="34" charset="-128"/>
                <a:cs typeface="Lucida Bright"/>
              </a:rPr>
              <a:t>Current Realities</a:t>
            </a:r>
          </a:p>
        </p:txBody>
      </p:sp>
      <p:sp>
        <p:nvSpPr>
          <p:cNvPr id="17" name="Rectangle 16"/>
          <p:cNvSpPr>
            <a:spLocks noChangeArrowheads="1"/>
          </p:cNvSpPr>
          <p:nvPr/>
        </p:nvSpPr>
        <p:spPr bwMode="auto">
          <a:xfrm>
            <a:off x="381000" y="1443335"/>
            <a:ext cx="8340437" cy="461665"/>
          </a:xfrm>
          <a:prstGeom prst="rect">
            <a:avLst/>
          </a:prstGeom>
          <a:noFill/>
          <a:ln w="9525">
            <a:noFill/>
            <a:miter lim="800000"/>
            <a:headEnd/>
            <a:tailEnd/>
          </a:ln>
        </p:spPr>
        <p:txBody>
          <a:bodyPr wrap="square">
            <a:spAutoFit/>
          </a:bodyPr>
          <a:lstStyle/>
          <a:p>
            <a:pPr marL="342900" indent="-342900">
              <a:buFont typeface="Wingdings" pitchFamily="2" charset="2"/>
              <a:buChar char="§"/>
            </a:pPr>
            <a:r>
              <a:rPr lang="en-US" sz="2400" b="1" dirty="0">
                <a:solidFill>
                  <a:prstClr val="black"/>
                </a:solidFill>
                <a:latin typeface="Book Antiqua"/>
                <a:cs typeface="Book Antiqua"/>
              </a:rPr>
              <a:t>Delivery via Forwarders and Couriers</a:t>
            </a:r>
          </a:p>
        </p:txBody>
      </p:sp>
      <p:grpSp>
        <p:nvGrpSpPr>
          <p:cNvPr id="3" name="Group 2"/>
          <p:cNvGrpSpPr/>
          <p:nvPr/>
        </p:nvGrpSpPr>
        <p:grpSpPr>
          <a:xfrm>
            <a:off x="5105400" y="2209800"/>
            <a:ext cx="3619500" cy="2094130"/>
            <a:chOff x="800100" y="1443335"/>
            <a:chExt cx="6705600" cy="3509665"/>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1714" t="27936" r="36749" b="31439"/>
            <a:stretch/>
          </p:blipFill>
          <p:spPr bwMode="auto">
            <a:xfrm>
              <a:off x="800100" y="1981200"/>
              <a:ext cx="6705600" cy="2971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12216" r="48463" b="78882"/>
            <a:stretch/>
          </p:blipFill>
          <p:spPr bwMode="auto">
            <a:xfrm>
              <a:off x="800100" y="1443335"/>
              <a:ext cx="6705600" cy="6511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7" name="Group 6"/>
          <p:cNvGrpSpPr/>
          <p:nvPr/>
        </p:nvGrpSpPr>
        <p:grpSpPr>
          <a:xfrm>
            <a:off x="5029200" y="4495800"/>
            <a:ext cx="3692238" cy="1989717"/>
            <a:chOff x="5185062" y="4495800"/>
            <a:chExt cx="3692238" cy="1989717"/>
          </a:xfrm>
        </p:grpSpPr>
        <p:grpSp>
          <p:nvGrpSpPr>
            <p:cNvPr id="5" name="Group 4"/>
            <p:cNvGrpSpPr/>
            <p:nvPr/>
          </p:nvGrpSpPr>
          <p:grpSpPr>
            <a:xfrm>
              <a:off x="5212772" y="4495800"/>
              <a:ext cx="3664528" cy="1989717"/>
              <a:chOff x="3186544" y="800100"/>
              <a:chExt cx="6338456" cy="4208317"/>
            </a:xfrm>
          </p:grpSpPr>
          <p:grpSp>
            <p:nvGrpSpPr>
              <p:cNvPr id="4" name="Group 3"/>
              <p:cNvGrpSpPr/>
              <p:nvPr/>
            </p:nvGrpSpPr>
            <p:grpSpPr>
              <a:xfrm>
                <a:off x="3186544" y="1874206"/>
                <a:ext cx="6338456" cy="3134211"/>
                <a:chOff x="2514599" y="1953491"/>
                <a:chExt cx="8395856" cy="3134211"/>
              </a:xfrm>
            </p:grpSpPr>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22615" t="57628" r="28916" b="20739"/>
                <a:stretch/>
              </p:blipFill>
              <p:spPr bwMode="auto">
                <a:xfrm>
                  <a:off x="2514599" y="3505200"/>
                  <a:ext cx="8395855" cy="158250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6556" t="31155" r="28916" b="46875"/>
                <a:stretch/>
              </p:blipFill>
              <p:spPr bwMode="auto">
                <a:xfrm>
                  <a:off x="2514600" y="1953491"/>
                  <a:ext cx="8395855" cy="160712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xmlns="" val="0"/>
                  </a:ext>
                </a:extLst>
              </a:blip>
              <a:srcRect t="9375" r="55537" b="67329"/>
              <a:stretch/>
            </p:blipFill>
            <p:spPr bwMode="auto">
              <a:xfrm>
                <a:off x="3186544" y="800100"/>
                <a:ext cx="6338456" cy="1132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Rectangle 5"/>
            <p:cNvSpPr/>
            <p:nvPr/>
          </p:nvSpPr>
          <p:spPr>
            <a:xfrm>
              <a:off x="5185062" y="4530944"/>
              <a:ext cx="3692237" cy="19545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pic>
        <p:nvPicPr>
          <p:cNvPr id="1030" name="Picture 6" descr="Image result for shabu in lbc"/>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4552" y="2448910"/>
            <a:ext cx="3248408" cy="158969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32" name="Picture 8" descr="Related image"/>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4552" y="4530944"/>
            <a:ext cx="3188721" cy="179365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93222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2"/>
          <p:cNvSpPr txBox="1">
            <a:spLocks noChangeArrowheads="1"/>
          </p:cNvSpPr>
          <p:nvPr/>
        </p:nvSpPr>
        <p:spPr bwMode="auto">
          <a:xfrm>
            <a:off x="47298" y="1352490"/>
            <a:ext cx="7648902" cy="461665"/>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346075" marR="0" lvl="0" indent="-346075"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n-US" sz="2400" b="1" noProof="0" dirty="0">
                <a:solidFill>
                  <a:prstClr val="black"/>
                </a:solidFill>
                <a:latin typeface="Book Antiqua"/>
                <a:cs typeface="Book Antiqua"/>
                <a:sym typeface="Calibri"/>
              </a:rPr>
              <a:t>Online selling of illegal drugs</a:t>
            </a:r>
            <a:endParaRPr kumimoji="0" lang="en-US" sz="2400" b="1" i="0" u="none" strike="noStrike" kern="1200" cap="none" spc="0" normalizeH="0" baseline="0" noProof="0" dirty="0">
              <a:ln>
                <a:noFill/>
              </a:ln>
              <a:solidFill>
                <a:prstClr val="black"/>
              </a:solidFill>
              <a:effectLst/>
              <a:uLnTx/>
              <a:uFillTx/>
              <a:latin typeface="Book Antiqua"/>
              <a:cs typeface="Book Antiqua"/>
              <a:sym typeface="Calibri"/>
            </a:endParaRPr>
          </a:p>
        </p:txBody>
      </p:sp>
      <p:pic>
        <p:nvPicPr>
          <p:cNvPr id="9" name="Picture 2"/>
          <p:cNvPicPr>
            <a:picLocks noChangeAspect="1" noChangeArrowheads="1"/>
          </p:cNvPicPr>
          <p:nvPr/>
        </p:nvPicPr>
        <p:blipFill>
          <a:blip r:embed="rId3" cstate="print"/>
          <a:srcRect l="20416" t="21481" r="41251" b="13704"/>
          <a:stretch>
            <a:fillRect/>
          </a:stretch>
        </p:blipFill>
        <p:spPr bwMode="auto">
          <a:xfrm>
            <a:off x="838200" y="2286000"/>
            <a:ext cx="3679841" cy="2811568"/>
          </a:xfrm>
          <a:prstGeom prst="rect">
            <a:avLst/>
          </a:prstGeom>
          <a:ln>
            <a:noFill/>
          </a:ln>
          <a:effectLst>
            <a:outerShdw blurRad="292100" dist="139700" dir="2700000" algn="tl" rotWithShape="0">
              <a:srgbClr val="333333">
                <a:alpha val="65000"/>
              </a:srgbClr>
            </a:outerShdw>
          </a:effectLst>
        </p:spPr>
      </p:pic>
      <p:grpSp>
        <p:nvGrpSpPr>
          <p:cNvPr id="3" name="Group 2"/>
          <p:cNvGrpSpPr/>
          <p:nvPr/>
        </p:nvGrpSpPr>
        <p:grpSpPr>
          <a:xfrm>
            <a:off x="5105400" y="2286000"/>
            <a:ext cx="3276600" cy="2811568"/>
            <a:chOff x="457200" y="1018069"/>
            <a:chExt cx="4038600" cy="2996330"/>
          </a:xfrm>
        </p:grpSpPr>
        <p:pic>
          <p:nvPicPr>
            <p:cNvPr id="2" name="Picture 1"/>
            <p:cNvPicPr>
              <a:picLocks noChangeAspect="1"/>
            </p:cNvPicPr>
            <p:nvPr/>
          </p:nvPicPr>
          <p:blipFill rotWithShape="1">
            <a:blip r:embed="rId4"/>
            <a:srcRect l="23750" t="43117" r="42002" b="12964"/>
            <a:stretch/>
          </p:blipFill>
          <p:spPr>
            <a:xfrm>
              <a:off x="457200" y="1101178"/>
              <a:ext cx="4038600" cy="2913221"/>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a:srcRect l="23750" t="29258" r="27786" b="61611"/>
            <a:stretch/>
          </p:blipFill>
          <p:spPr>
            <a:xfrm>
              <a:off x="457200" y="1018069"/>
              <a:ext cx="4038600" cy="605677"/>
            </a:xfrm>
            <a:prstGeom prst="rect">
              <a:avLst/>
            </a:prstGeom>
            <a:ln>
              <a:noFill/>
            </a:ln>
            <a:effectLst>
              <a:outerShdw blurRad="292100" dist="139700" dir="2700000" algn="tl" rotWithShape="0">
                <a:srgbClr val="333333">
                  <a:alpha val="65000"/>
                </a:srgbClr>
              </a:outerShdw>
            </a:effectLst>
          </p:spPr>
        </p:pic>
      </p:grpSp>
      <p:sp>
        <p:nvSpPr>
          <p:cNvPr id="17" name="Text Box 15"/>
          <p:cNvSpPr txBox="1">
            <a:spLocks noChangeArrowheads="1"/>
          </p:cNvSpPr>
          <p:nvPr/>
        </p:nvSpPr>
        <p:spPr bwMode="auto">
          <a:xfrm>
            <a:off x="76200" y="478971"/>
            <a:ext cx="7239000" cy="646331"/>
          </a:xfrm>
          <a:prstGeom prst="rect">
            <a:avLst/>
          </a:prstGeom>
          <a:noFill/>
          <a:ln w="12700" cap="sq">
            <a:noFill/>
            <a:miter lim="800000"/>
            <a:headEnd type="none" w="sm" len="sm"/>
            <a:tailEnd type="none" w="sm" len="sm"/>
          </a:ln>
        </p:spPr>
        <p:txBody>
          <a:bodyPr wrap="square" anchor="ctr">
            <a:spAutoFit/>
          </a:bodyPr>
          <a:lstStyle/>
          <a:p>
            <a:pPr marL="0" marR="0" lvl="0" indent="0" algn="l" defTabSz="914400" rtl="0" eaLnBrk="0" fontAlgn="auto" latinLnBrk="0" hangingPunct="0">
              <a:lnSpc>
                <a:spcPct val="100000"/>
              </a:lnSpc>
              <a:spcBef>
                <a:spcPts val="0"/>
              </a:spcBef>
              <a:spcAft>
                <a:spcPts val="1200"/>
              </a:spcAft>
              <a:buClrTx/>
              <a:buSzTx/>
              <a:buFontTx/>
              <a:buNone/>
              <a:tabLst/>
              <a:defRPr/>
            </a:pPr>
            <a:r>
              <a:rPr lang="en-US" sz="3600" b="1" noProof="0" dirty="0">
                <a:solidFill>
                  <a:srgbClr val="FFFF00"/>
                </a:solidFill>
                <a:effectLst>
                  <a:outerShdw blurRad="38100" dist="38100" dir="2700000" algn="tl">
                    <a:srgbClr val="000000"/>
                  </a:outerShdw>
                </a:effectLst>
                <a:latin typeface="Book Antiqua" panose="02040602050305030304" pitchFamily="18" charset="0"/>
                <a:ea typeface="MS PGothic" pitchFamily="34" charset="-128"/>
                <a:cs typeface="Lucida Bright"/>
                <a:sym typeface="Calibri"/>
              </a:rPr>
              <a:t>Current Realities</a:t>
            </a:r>
            <a:endPar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Book Antiqua" panose="02040602050305030304" pitchFamily="18" charset="0"/>
              <a:ea typeface="MS PGothic" pitchFamily="34" charset="-128"/>
              <a:cs typeface="Lucida Bright"/>
              <a:sym typeface="Calibri"/>
            </a:endParaRPr>
          </a:p>
        </p:txBody>
      </p:sp>
    </p:spTree>
    <p:extLst>
      <p:ext uri="{BB962C8B-B14F-4D97-AF65-F5344CB8AC3E}">
        <p14:creationId xmlns:p14="http://schemas.microsoft.com/office/powerpoint/2010/main" xmlns="" val="74252207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0"/>
          <p:cNvSpPr txBox="1">
            <a:spLocks noChangeArrowheads="1"/>
          </p:cNvSpPr>
          <p:nvPr/>
        </p:nvSpPr>
        <p:spPr bwMode="auto">
          <a:xfrm>
            <a:off x="3040856" y="1508435"/>
            <a:ext cx="28575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75"/>
              <a:t>7</a:t>
            </a:r>
          </a:p>
        </p:txBody>
      </p:sp>
      <p:sp>
        <p:nvSpPr>
          <p:cNvPr id="15" name="TextBox 71"/>
          <p:cNvSpPr txBox="1">
            <a:spLocks noChangeArrowheads="1"/>
          </p:cNvSpPr>
          <p:nvPr/>
        </p:nvSpPr>
        <p:spPr bwMode="auto">
          <a:xfrm>
            <a:off x="4317206" y="1512011"/>
            <a:ext cx="457200"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75" dirty="0"/>
              <a:t>10</a:t>
            </a:r>
          </a:p>
        </p:txBody>
      </p:sp>
      <p:sp>
        <p:nvSpPr>
          <p:cNvPr id="9" name="Text Box 15"/>
          <p:cNvSpPr txBox="1">
            <a:spLocks noChangeArrowheads="1"/>
          </p:cNvSpPr>
          <p:nvPr/>
        </p:nvSpPr>
        <p:spPr bwMode="auto">
          <a:xfrm>
            <a:off x="0" y="522307"/>
            <a:ext cx="7239000" cy="523220"/>
          </a:xfrm>
          <a:prstGeom prst="rect">
            <a:avLst/>
          </a:prstGeom>
          <a:noFill/>
          <a:ln w="12700" cap="sq">
            <a:noFill/>
            <a:miter lim="800000"/>
            <a:headEnd type="none" w="sm" len="sm"/>
            <a:tailEnd type="none" w="sm" len="sm"/>
          </a:ln>
        </p:spPr>
        <p:txBody>
          <a:bodyPr wrap="square" anchor="ctr">
            <a:spAutoFit/>
          </a:bodyPr>
          <a:lstStyle/>
          <a:p>
            <a:pPr algn="ctr" eaLnBrk="0" hangingPunct="0">
              <a:spcAft>
                <a:spcPts val="900"/>
              </a:spcAft>
              <a:defRPr/>
            </a:pPr>
            <a:r>
              <a:rPr lang="en-US" sz="2800" b="1" dirty="0">
                <a:solidFill>
                  <a:schemeClr val="bg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rPr>
              <a:t>OPERATIONAL ACCOMPLISHMENTS</a:t>
            </a:r>
          </a:p>
        </p:txBody>
      </p:sp>
      <p:pic>
        <p:nvPicPr>
          <p:cNvPr id="16" name="Picture 15">
            <a:extLst>
              <a:ext uri="{FF2B5EF4-FFF2-40B4-BE49-F238E27FC236}">
                <a16:creationId xmlns:a16="http://schemas.microsoft.com/office/drawing/2014/main" xmlns="" id="{07FF152C-E903-4405-8917-334A78203A7D}"/>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a:xfrm>
            <a:off x="1247948" y="4317786"/>
            <a:ext cx="3371850" cy="2006814"/>
          </a:xfrm>
          <a:prstGeom prst="rect">
            <a:avLst/>
          </a:prstGeom>
          <a:noFill/>
          <a:ln>
            <a:noFill/>
          </a:ln>
        </p:spPr>
      </p:pic>
      <p:pic>
        <p:nvPicPr>
          <p:cNvPr id="17" name="Picture 16" descr="DSC_0533">
            <a:extLst>
              <a:ext uri="{FF2B5EF4-FFF2-40B4-BE49-F238E27FC236}">
                <a16:creationId xmlns:a16="http://schemas.microsoft.com/office/drawing/2014/main" xmlns="" id="{C2B12F4B-7106-43D1-BA98-A9E8B78EB3E1}"/>
              </a:ext>
            </a:extLst>
          </p:cNvPr>
          <p:cNvPicPr/>
          <p:nvPr/>
        </p:nvPicPr>
        <p:blipFill>
          <a:blip r:embed="rId4" cstate="print"/>
          <a:stretch>
            <a:fillRect/>
          </a:stretch>
        </p:blipFill>
        <p:spPr>
          <a:xfrm>
            <a:off x="4763745" y="4317786"/>
            <a:ext cx="3118247" cy="2006814"/>
          </a:xfrm>
          <a:prstGeom prst="rect">
            <a:avLst/>
          </a:prstGeom>
        </p:spPr>
      </p:pic>
      <p:sp>
        <p:nvSpPr>
          <p:cNvPr id="18" name="TextBox 17">
            <a:extLst>
              <a:ext uri="{FF2B5EF4-FFF2-40B4-BE49-F238E27FC236}">
                <a16:creationId xmlns:a16="http://schemas.microsoft.com/office/drawing/2014/main" xmlns="" id="{8B273152-7C5D-42B5-9818-F8BA1DD2A92C}"/>
              </a:ext>
            </a:extLst>
          </p:cNvPr>
          <p:cNvSpPr txBox="1"/>
          <p:nvPr/>
        </p:nvSpPr>
        <p:spPr>
          <a:xfrm>
            <a:off x="2933873" y="1393745"/>
            <a:ext cx="3882794" cy="461665"/>
          </a:xfrm>
          <a:prstGeom prst="rect">
            <a:avLst/>
          </a:prstGeom>
          <a:noFill/>
        </p:spPr>
        <p:txBody>
          <a:bodyPr wrap="none" rtlCol="0">
            <a:spAutoFit/>
          </a:bodyPr>
          <a:lstStyle/>
          <a:p>
            <a:r>
              <a:rPr lang="en-US" sz="2400" b="1" dirty="0">
                <a:solidFill>
                  <a:prstClr val="black"/>
                </a:solidFill>
                <a:latin typeface="Arial" panose="020B0604020202020204" pitchFamily="34" charset="0"/>
                <a:cs typeface="Arial" panose="020B0604020202020204" pitchFamily="34" charset="0"/>
              </a:rPr>
              <a:t>MARCH 17- DEC 31, 2020</a:t>
            </a:r>
            <a:endParaRPr lang="en-PH" sz="2400" b="1" dirty="0">
              <a:solidFill>
                <a:prstClr val="black"/>
              </a:solidFill>
              <a:latin typeface="Arial" panose="020B0604020202020204" pitchFamily="34" charset="0"/>
              <a:cs typeface="Arial" panose="020B0604020202020204" pitchFamily="34" charset="0"/>
            </a:endParaRPr>
          </a:p>
        </p:txBody>
      </p:sp>
      <p:graphicFrame>
        <p:nvGraphicFramePr>
          <p:cNvPr id="19" name="Table 18">
            <a:extLst>
              <a:ext uri="{FF2B5EF4-FFF2-40B4-BE49-F238E27FC236}">
                <a16:creationId xmlns:a16="http://schemas.microsoft.com/office/drawing/2014/main" xmlns="" id="{08AB91DD-D112-4853-BC03-D37528ED3090}"/>
              </a:ext>
            </a:extLst>
          </p:cNvPr>
          <p:cNvGraphicFramePr>
            <a:graphicFrameLocks noGrp="1"/>
          </p:cNvGraphicFramePr>
          <p:nvPr>
            <p:extLst>
              <p:ext uri="{D42A27DB-BD31-4B8C-83A1-F6EECF244321}">
                <p14:modId xmlns:p14="http://schemas.microsoft.com/office/powerpoint/2010/main" xmlns="" val="4153112055"/>
              </p:ext>
            </p:extLst>
          </p:nvPr>
        </p:nvGraphicFramePr>
        <p:xfrm>
          <a:off x="0" y="1855411"/>
          <a:ext cx="8915398" cy="2116802"/>
        </p:xfrm>
        <a:graphic>
          <a:graphicData uri="http://schemas.openxmlformats.org/drawingml/2006/table">
            <a:tbl>
              <a:tblPr/>
              <a:tblGrid>
                <a:gridCol w="1066800">
                  <a:extLst>
                    <a:ext uri="{9D8B030D-6E8A-4147-A177-3AD203B41FA5}">
                      <a16:colId xmlns:a16="http://schemas.microsoft.com/office/drawing/2014/main" xmlns="" val="20004"/>
                    </a:ext>
                  </a:extLst>
                </a:gridCol>
                <a:gridCol w="652358">
                  <a:extLst>
                    <a:ext uri="{9D8B030D-6E8A-4147-A177-3AD203B41FA5}">
                      <a16:colId xmlns:a16="http://schemas.microsoft.com/office/drawing/2014/main" xmlns="" val="20007"/>
                    </a:ext>
                  </a:extLst>
                </a:gridCol>
                <a:gridCol w="947842">
                  <a:extLst>
                    <a:ext uri="{9D8B030D-6E8A-4147-A177-3AD203B41FA5}">
                      <a16:colId xmlns:a16="http://schemas.microsoft.com/office/drawing/2014/main" xmlns="" val="20010"/>
                    </a:ext>
                  </a:extLst>
                </a:gridCol>
                <a:gridCol w="997117">
                  <a:extLst>
                    <a:ext uri="{9D8B030D-6E8A-4147-A177-3AD203B41FA5}">
                      <a16:colId xmlns:a16="http://schemas.microsoft.com/office/drawing/2014/main" xmlns="" val="1194089328"/>
                    </a:ext>
                  </a:extLst>
                </a:gridCol>
                <a:gridCol w="679177">
                  <a:extLst>
                    <a:ext uri="{9D8B030D-6E8A-4147-A177-3AD203B41FA5}">
                      <a16:colId xmlns:a16="http://schemas.microsoft.com/office/drawing/2014/main" xmlns="" val="3102116301"/>
                    </a:ext>
                  </a:extLst>
                </a:gridCol>
                <a:gridCol w="873306">
                  <a:extLst>
                    <a:ext uri="{9D8B030D-6E8A-4147-A177-3AD203B41FA5}">
                      <a16:colId xmlns:a16="http://schemas.microsoft.com/office/drawing/2014/main" xmlns="" val="1679680554"/>
                    </a:ext>
                  </a:extLst>
                </a:gridCol>
                <a:gridCol w="956813">
                  <a:extLst>
                    <a:ext uri="{9D8B030D-6E8A-4147-A177-3AD203B41FA5}">
                      <a16:colId xmlns:a16="http://schemas.microsoft.com/office/drawing/2014/main" xmlns="" val="2416594917"/>
                    </a:ext>
                  </a:extLst>
                </a:gridCol>
                <a:gridCol w="989387">
                  <a:extLst>
                    <a:ext uri="{9D8B030D-6E8A-4147-A177-3AD203B41FA5}">
                      <a16:colId xmlns:a16="http://schemas.microsoft.com/office/drawing/2014/main" xmlns="" val="2393202343"/>
                    </a:ext>
                  </a:extLst>
                </a:gridCol>
                <a:gridCol w="1752598">
                  <a:extLst>
                    <a:ext uri="{9D8B030D-6E8A-4147-A177-3AD203B41FA5}">
                      <a16:colId xmlns:a16="http://schemas.microsoft.com/office/drawing/2014/main" xmlns="" val="373025769"/>
                    </a:ext>
                  </a:extLst>
                </a:gridCol>
              </a:tblGrid>
              <a:tr h="359005">
                <a:tc rowSpan="3">
                  <a:txBody>
                    <a:bodyPr/>
                    <a:lstStyle/>
                    <a:p>
                      <a:pPr algn="ctr" rtl="0" fontAlgn="ct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OPERATIONS CONDUCTED</a:t>
                      </a:r>
                    </a:p>
                  </a:txBody>
                  <a:tcPr marL="6220" marR="6220" marT="6220" marB="0" anchor="ctr">
                    <a:lnL w="12700" cap="flat" cmpd="sng" algn="ctr">
                      <a:solidFill>
                        <a:schemeClr val="tx1"/>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3">
                  <a:txBody>
                    <a:bodyPr/>
                    <a:lstStyle/>
                    <a:p>
                      <a:pPr algn="ctr" rtl="0" fontAlgn="ct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PERSONS ARRESTED</a:t>
                      </a:r>
                    </a:p>
                  </a:txBody>
                  <a:tcPr marL="6220" marR="6220" marT="6220" marB="0" anchor="ctr">
                    <a:lnL w="28575" cap="flat" cmpd="sng" algn="ctr">
                      <a:solidFill>
                        <a:srgbClr val="010203"/>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3">
                  <a:txBody>
                    <a:bodyPr/>
                    <a:lstStyle/>
                    <a:p>
                      <a:pPr algn="ctr" rtl="0" fontAlgn="ct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DIED IN POLICE OPERATIONS</a:t>
                      </a:r>
                    </a:p>
                  </a:txBody>
                  <a:tcPr marL="6220" marR="6220" marT="6220" marB="0" anchor="ctr">
                    <a:lnL w="28575" cap="flat" cmpd="sng" algn="ctr">
                      <a:solidFill>
                        <a:srgbClr val="010203"/>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5">
                  <a:txBody>
                    <a:bodyPr/>
                    <a:lstStyle/>
                    <a:p>
                      <a:pPr algn="ctr" rtl="0" fontAlgn="ct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SEIZED</a:t>
                      </a:r>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 ITEM </a:t>
                      </a:r>
                    </a:p>
                  </a:txBody>
                  <a:tcPr marL="6220" marR="6220" marT="6220" marB="0" anchor="ctr">
                    <a:lnL w="28575" cap="flat" cmpd="sng" algn="ctr">
                      <a:solidFill>
                        <a:srgbClr val="01020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rtl="0" fontAlgn="ctr"/>
                      <a:endParaRPr lang="en-US" sz="1800" b="1" i="0" u="none" strike="noStrike" kern="1200" dirty="0">
                        <a:solidFill>
                          <a:schemeClr val="tx1"/>
                        </a:solidFill>
                        <a:effectLst/>
                        <a:latin typeface="+mn-lt"/>
                        <a:ea typeface="+mn-ea"/>
                        <a:cs typeface="+mn-cs"/>
                      </a:endParaRPr>
                    </a:p>
                  </a:txBody>
                  <a:tcPr marL="8293" marR="8293" marT="8293" marB="0" anchor="ctr">
                    <a:lnL w="28575" cap="flat" cmpd="sng" algn="ctr">
                      <a:solidFill>
                        <a:srgbClr val="01020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rtl="0" fontAlgn="ctr"/>
                      <a:endParaRPr lang="en-US" sz="18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pPr algn="ctr" rtl="0" fontAlgn="ctr"/>
                      <a:endParaRPr lang="en-US" sz="1400" b="1" i="0" u="none" strike="noStrike" kern="1200" baseline="0" dirty="0">
                        <a:solidFill>
                          <a:schemeClr val="tx1"/>
                        </a:solidFill>
                        <a:effectLst/>
                        <a:latin typeface="Arial" panose="020B0604020202020204" pitchFamily="34" charset="0"/>
                        <a:ea typeface="+mn-ea"/>
                        <a:cs typeface="Arial" panose="020B060402020202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200" b="1" dirty="0">
                          <a:latin typeface="Arial" panose="020B0604020202020204" pitchFamily="34" charset="0"/>
                          <a:cs typeface="Arial" panose="020B0604020202020204" pitchFamily="34" charset="0"/>
                        </a:rPr>
                        <a:t>STANDARD DRUG PRICE</a:t>
                      </a:r>
                      <a:r>
                        <a:rPr lang="en-PH" sz="1200" b="1" baseline="0" dirty="0">
                          <a:latin typeface="Arial" panose="020B0604020202020204" pitchFamily="34" charset="0"/>
                          <a:cs typeface="Arial" panose="020B0604020202020204" pitchFamily="34" charset="0"/>
                        </a:rPr>
                        <a:t> OF SEIZED ILLEGAL DRUGS</a:t>
                      </a:r>
                    </a:p>
                    <a:p>
                      <a:pPr marL="0" marR="0" indent="0" algn="ctr" defTabSz="914400" rtl="0" eaLnBrk="1" fontAlgn="auto" latinLnBrk="0" hangingPunct="1">
                        <a:lnSpc>
                          <a:spcPct val="100000"/>
                        </a:lnSpc>
                        <a:spcBef>
                          <a:spcPts val="0"/>
                        </a:spcBef>
                        <a:spcAft>
                          <a:spcPts val="0"/>
                        </a:spcAft>
                        <a:buClrTx/>
                        <a:buSzTx/>
                        <a:buFontTx/>
                        <a:buNone/>
                        <a:tabLst/>
                        <a:defRPr/>
                      </a:pPr>
                      <a:r>
                        <a:rPr lang="en-PH" sz="1200" b="1" baseline="0" dirty="0">
                          <a:latin typeface="Arial" panose="020B0604020202020204" pitchFamily="34" charset="0"/>
                          <a:cs typeface="Arial" panose="020B0604020202020204" pitchFamily="34" charset="0"/>
                        </a:rPr>
                        <a:t>(Php) </a:t>
                      </a:r>
                      <a:endParaRPr lang="en-PH" sz="1200" b="1" dirty="0">
                        <a:latin typeface="Arial" panose="020B0604020202020204" pitchFamily="34" charset="0"/>
                        <a:cs typeface="Arial" panose="020B0604020202020204" pitchFamily="34" charset="0"/>
                      </a:endParaRPr>
                    </a:p>
                  </a:txBody>
                  <a:tcPr marL="6220" marR="6220" marT="62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3928845095"/>
                  </a:ext>
                </a:extLst>
              </a:tr>
              <a:tr h="309246">
                <a:tc vMerge="1">
                  <a:txBody>
                    <a:bodyPr/>
                    <a:lstStyle/>
                    <a:p>
                      <a:endParaRPr lang="en-PH"/>
                    </a:p>
                  </a:txBody>
                  <a:tcPr/>
                </a:tc>
                <a:tc vMerge="1">
                  <a:txBody>
                    <a:bodyPr/>
                    <a:lstStyle/>
                    <a:p>
                      <a:endParaRPr lang="en-PH"/>
                    </a:p>
                  </a:txBody>
                  <a:tcPr/>
                </a:tc>
                <a:tc vMerge="1">
                  <a:txBody>
                    <a:bodyPr/>
                    <a:lstStyle/>
                    <a:p>
                      <a:endParaRPr lang="en-PH"/>
                    </a:p>
                  </a:txBody>
                  <a:tcPr/>
                </a:tc>
                <a:tc rowSpan="2">
                  <a:txBody>
                    <a:bodyPr/>
                    <a:lstStyle/>
                    <a:p>
                      <a:pPr algn="ctr" rtl="0" fontAlgn="ctr"/>
                      <a:r>
                        <a:rPr lang="en-US" sz="1200" b="1" i="0" u="none" strike="noStrike" kern="1200" baseline="0" dirty="0" err="1">
                          <a:solidFill>
                            <a:schemeClr val="tx1"/>
                          </a:solidFill>
                          <a:effectLst/>
                          <a:latin typeface="Arial" panose="020B0604020202020204" pitchFamily="34" charset="0"/>
                          <a:ea typeface="+mn-ea"/>
                          <a:cs typeface="Arial" panose="020B0604020202020204" pitchFamily="34" charset="0"/>
                        </a:rPr>
                        <a:t>Shabu</a:t>
                      </a:r>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 </a:t>
                      </a:r>
                    </a:p>
                    <a:p>
                      <a:pPr algn="ctr" rtl="0" fontAlgn="ctr"/>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(grams)</a:t>
                      </a:r>
                      <a:endParaRPr lang="en-US" sz="12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220" marR="6220" marT="6220" marB="0" anchor="ctr">
                    <a:lnL w="28575" cap="flat" cmpd="sng" algn="ctr">
                      <a:solidFill>
                        <a:srgbClr val="010203"/>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a:r>
                        <a:rPr lang="en-US" sz="1200" b="1" dirty="0">
                          <a:latin typeface="Arial" panose="020B0604020202020204" pitchFamily="34" charset="0"/>
                          <a:cs typeface="Arial" panose="020B0604020202020204" pitchFamily="34" charset="0"/>
                        </a:rPr>
                        <a:t>Ecstasy (pieces)</a:t>
                      </a:r>
                    </a:p>
                  </a:txBody>
                  <a:tcPr marL="6220" marR="6220" marT="6220" marB="0" anchor="ctr">
                    <a:lnL w="28575" cap="flat" cmpd="sng" algn="ctr">
                      <a:solidFill>
                        <a:srgbClr val="01020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ctr" rtl="0" fontAlgn="ct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Ephedrine (grams)</a:t>
                      </a:r>
                    </a:p>
                  </a:txBody>
                  <a:tcPr marL="6220" marR="6220" marT="62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gridSpan="2">
                  <a:txBody>
                    <a:bodyPr/>
                    <a:lstStyle/>
                    <a:p>
                      <a:pPr algn="ctr" rtl="0" fontAlgn="ct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Marijuana</a:t>
                      </a:r>
                    </a:p>
                  </a:txBody>
                  <a:tcPr marL="6220" marR="6220" marT="62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rtl="0" fontAlgn="ctr"/>
                      <a:endParaRPr lang="en-US"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vMerge="1">
                  <a:txBody>
                    <a:bodyPr/>
                    <a:lstStyle/>
                    <a:p>
                      <a:endParaRPr lang="en-PH"/>
                    </a:p>
                  </a:txBody>
                  <a:tcPr/>
                </a:tc>
                <a:extLst>
                  <a:ext uri="{0D108BD9-81ED-4DB2-BD59-A6C34878D82A}">
                    <a16:rowId xmlns:a16="http://schemas.microsoft.com/office/drawing/2014/main" xmlns="" val="2749440897"/>
                  </a:ext>
                </a:extLst>
              </a:tr>
              <a:tr h="557011">
                <a:tc vMerge="1">
                  <a:txBody>
                    <a:bodyPr/>
                    <a:lstStyle/>
                    <a:p>
                      <a:endParaRPr lang="en-PH"/>
                    </a:p>
                  </a:txBody>
                  <a:tcPr/>
                </a:tc>
                <a:tc vMerge="1">
                  <a:txBody>
                    <a:bodyPr/>
                    <a:lstStyle/>
                    <a:p>
                      <a:endParaRPr lang="en-PH"/>
                    </a:p>
                  </a:txBody>
                  <a:tcPr/>
                </a:tc>
                <a:tc vMerge="1">
                  <a:txBody>
                    <a:bodyPr/>
                    <a:lstStyle/>
                    <a:p>
                      <a:endParaRPr lang="en-PH"/>
                    </a:p>
                  </a:txBody>
                  <a:tcPr/>
                </a:tc>
                <a:tc vMerge="1">
                  <a:txBody>
                    <a:bodyPr/>
                    <a:lstStyle/>
                    <a:p>
                      <a:pPr algn="ctr" rtl="0" fontAlgn="ctr"/>
                      <a:endParaRPr lang="en-US" sz="18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8293" marR="8293" marT="8293" marB="0" anchor="ctr">
                    <a:lnL w="28575" cap="flat" cmpd="sng" algn="ctr">
                      <a:solidFill>
                        <a:srgbClr val="010203"/>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vMerge="1">
                  <a:txBody>
                    <a:bodyPr/>
                    <a:lstStyle/>
                    <a:p>
                      <a:pPr algn="ctr"/>
                      <a:endParaRPr lang="en-US" b="1" dirty="0">
                        <a:latin typeface="Arial" panose="020B0604020202020204" pitchFamily="34" charset="0"/>
                        <a:cs typeface="Arial" panose="020B0604020202020204" pitchFamily="34" charset="0"/>
                      </a:endParaRPr>
                    </a:p>
                  </a:txBody>
                  <a:tcPr marL="8293" marR="8293" marT="8293" marB="0" anchor="ctr">
                    <a:lnL w="28575" cap="flat" cmpd="sng" algn="ctr">
                      <a:solidFill>
                        <a:srgbClr val="01020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Plants (pieces)</a:t>
                      </a:r>
                    </a:p>
                    <a:p>
                      <a:pPr algn="ctr" rtl="0" fontAlgn="ctr"/>
                      <a:endParaRPr lang="en-US" sz="12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220" marR="6220" marT="62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Dried Leaves (</a:t>
                      </a:r>
                      <a:r>
                        <a:rPr lang="en-US" sz="1200" b="1" i="0" u="none" strike="noStrike" kern="1200" dirty="0" err="1">
                          <a:solidFill>
                            <a:schemeClr val="tx1"/>
                          </a:solidFill>
                          <a:effectLst/>
                          <a:latin typeface="Arial" panose="020B0604020202020204" pitchFamily="34" charset="0"/>
                          <a:ea typeface="+mn-ea"/>
                          <a:cs typeface="Arial" panose="020B0604020202020204" pitchFamily="34" charset="0"/>
                        </a:rPr>
                        <a:t>gms</a:t>
                      </a:r>
                      <a:r>
                        <a:rPr lang="en-US" sz="1200" b="1" i="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6220" marR="6220" marT="62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PH"/>
                    </a:p>
                  </a:txBody>
                  <a:tcPr/>
                </a:tc>
                <a:extLst>
                  <a:ext uri="{0D108BD9-81ED-4DB2-BD59-A6C34878D82A}">
                    <a16:rowId xmlns:a16="http://schemas.microsoft.com/office/drawing/2014/main" xmlns="" val="10001"/>
                  </a:ext>
                </a:extLst>
              </a:tr>
              <a:tr h="348329">
                <a:tc>
                  <a:txBody>
                    <a:bodyPr/>
                    <a:lstStyle/>
                    <a:p>
                      <a:pPr algn="ctr"/>
                      <a:r>
                        <a:rPr lang="en-GB" sz="1800" b="1" dirty="0">
                          <a:latin typeface="Arial" panose="020B0604020202020204" pitchFamily="34" charset="0"/>
                          <a:cs typeface="Arial" panose="020B0604020202020204" pitchFamily="34" charset="0"/>
                        </a:rPr>
                        <a:t>66</a:t>
                      </a:r>
                    </a:p>
                  </a:txBody>
                  <a:tcPr marL="4763" marR="4763" marT="4763" marB="0" anchor="ctr">
                    <a:lnL w="12700" cap="flat" cmpd="sng" algn="ctr">
                      <a:solidFill>
                        <a:schemeClr val="tx1"/>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Arial" panose="020B0604020202020204" pitchFamily="34" charset="0"/>
                          <a:cs typeface="Arial" panose="020B0604020202020204" pitchFamily="34" charset="0"/>
                        </a:rPr>
                        <a:t>93</a:t>
                      </a:r>
                    </a:p>
                  </a:txBody>
                  <a:tcPr marL="4763" marR="4763" marT="4763" marB="0" anchor="ctr">
                    <a:lnL w="28575" cap="flat" cmpd="sng" algn="ctr">
                      <a:solidFill>
                        <a:srgbClr val="010203"/>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latin typeface="Arial" panose="020B0604020202020204" pitchFamily="34" charset="0"/>
                          <a:cs typeface="Arial" panose="020B0604020202020204" pitchFamily="34" charset="0"/>
                        </a:rPr>
                        <a:t>11</a:t>
                      </a:r>
                    </a:p>
                  </a:txBody>
                  <a:tcPr marL="4763" marR="4763" marT="4763" marB="0" anchor="ctr">
                    <a:lnL w="28575" cap="flat" cmpd="sng" algn="ctr">
                      <a:solidFill>
                        <a:srgbClr val="010203"/>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PH" sz="1800" b="1" dirty="0">
                          <a:solidFill>
                            <a:schemeClr val="tx1"/>
                          </a:solidFill>
                          <a:latin typeface="Arial" pitchFamily="34" charset="0"/>
                          <a:cs typeface="Arial" pitchFamily="34" charset="0"/>
                        </a:rPr>
                        <a:t>1,354,195</a:t>
                      </a:r>
                    </a:p>
                  </a:txBody>
                  <a:tcPr marL="74295" marR="74295" marT="34290" marB="34290" anchor="ctr">
                    <a:lnL w="28575" cap="flat" cmpd="sng" algn="ctr">
                      <a:solidFill>
                        <a:srgbClr val="010203"/>
                      </a:solidFill>
                      <a:prstDash val="solid"/>
                      <a:round/>
                      <a:headEnd type="none" w="med" len="med"/>
                      <a:tailEnd type="none" w="med" len="med"/>
                    </a:lnL>
                    <a:lnR w="28575" cap="flat" cmpd="sng" algn="ctr">
                      <a:solidFill>
                        <a:srgbClr val="01020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PH" sz="1800" b="1" dirty="0">
                          <a:solidFill>
                            <a:schemeClr val="tx1"/>
                          </a:solidFill>
                          <a:latin typeface="Arial" pitchFamily="34" charset="0"/>
                          <a:cs typeface="Arial" pitchFamily="34" charset="0"/>
                        </a:rPr>
                        <a:t>1,000</a:t>
                      </a:r>
                    </a:p>
                  </a:txBody>
                  <a:tcPr marL="74295" marR="74295" marT="34290" marB="34290" anchor="ctr">
                    <a:lnL w="28575" cap="flat" cmpd="sng" algn="ctr">
                      <a:solidFill>
                        <a:srgbClr val="01020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PH" sz="1800" b="1" dirty="0">
                          <a:solidFill>
                            <a:schemeClr val="tx1"/>
                          </a:solidFill>
                          <a:latin typeface="Arial" pitchFamily="34" charset="0"/>
                          <a:cs typeface="Arial" pitchFamily="34" charset="0"/>
                        </a:rPr>
                        <a:t>1,983.16</a:t>
                      </a:r>
                    </a:p>
                  </a:txBody>
                  <a:tcPr marL="74295" marR="7429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800" b="1" dirty="0">
                          <a:solidFill>
                            <a:schemeClr val="tx1"/>
                          </a:solidFill>
                          <a:latin typeface="Arial" pitchFamily="34" charset="0"/>
                          <a:cs typeface="Arial" pitchFamily="34" charset="0"/>
                        </a:rPr>
                        <a:t>5,000</a:t>
                      </a:r>
                    </a:p>
                  </a:txBody>
                  <a:tcPr marL="74295" marR="7429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800" b="1" dirty="0">
                          <a:solidFill>
                            <a:schemeClr val="tx1"/>
                          </a:solidFill>
                          <a:latin typeface="Arial" pitchFamily="34" charset="0"/>
                          <a:cs typeface="Arial" pitchFamily="34" charset="0"/>
                        </a:rPr>
                        <a:t>217,000</a:t>
                      </a:r>
                    </a:p>
                  </a:txBody>
                  <a:tcPr marL="74295" marR="7429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PH" sz="1800" b="1" dirty="0">
                          <a:solidFill>
                            <a:schemeClr val="tx1"/>
                          </a:solidFill>
                          <a:latin typeface="Arial" pitchFamily="34" charset="0"/>
                          <a:cs typeface="Arial" pitchFamily="34" charset="0"/>
                        </a:rPr>
                        <a:t>Php 9,237,372,099.32</a:t>
                      </a:r>
                    </a:p>
                  </a:txBody>
                  <a:tcPr marL="74295" marR="74295"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43514791"/>
                  </a:ext>
                </a:extLst>
              </a:tr>
            </a:tbl>
          </a:graphicData>
        </a:graphic>
      </p:graphicFrame>
    </p:spTree>
    <p:extLst>
      <p:ext uri="{BB962C8B-B14F-4D97-AF65-F5344CB8AC3E}">
        <p14:creationId xmlns:p14="http://schemas.microsoft.com/office/powerpoint/2010/main" xmlns="" val="15029826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6492" y="290280"/>
            <a:ext cx="8049816" cy="946413"/>
          </a:xfrm>
          <a:prstGeom prst="rect">
            <a:avLst/>
          </a:prstGeom>
          <a:noFill/>
          <a:ln w="12700" cap="sq">
            <a:noFill/>
            <a:miter lim="800000"/>
            <a:headEnd type="none" w="sm" len="sm"/>
            <a:tailEnd type="none" w="sm" len="sm"/>
          </a:ln>
        </p:spPr>
        <p:txBody>
          <a:bodyPr wrap="square" anchor="ctr">
            <a:spAutoFit/>
          </a:bodyPr>
          <a:lstStyle/>
          <a:p>
            <a:pPr algn="ctr" eaLnBrk="0" hangingPunct="0">
              <a:spcAft>
                <a:spcPts val="900"/>
              </a:spcAft>
              <a:defRPr/>
            </a:pPr>
            <a:r>
              <a:rPr lang="en-US" sz="2800" b="1" dirty="0">
                <a:solidFill>
                  <a:schemeClr val="bg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rPr>
              <a:t>COMPARATIVE DATA </a:t>
            </a:r>
          </a:p>
          <a:p>
            <a:pPr algn="ctr" eaLnBrk="0" hangingPunct="0">
              <a:spcAft>
                <a:spcPts val="900"/>
              </a:spcAft>
              <a:defRPr/>
            </a:pPr>
            <a:r>
              <a:rPr lang="en-US" sz="2000" b="1" dirty="0">
                <a:solidFill>
                  <a:schemeClr val="bg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rPr>
              <a:t>(Mar 17-Dec 31, 2019 &amp; Mar 17- Dec 31, 2020)</a:t>
            </a:r>
            <a:endParaRPr lang="en-US" sz="2400" b="1" dirty="0">
              <a:solidFill>
                <a:schemeClr val="bg1"/>
              </a:solidFill>
              <a:effectLst>
                <a:outerShdw blurRad="38100" dist="38100" dir="2700000" algn="tl">
                  <a:srgbClr val="000000"/>
                </a:outerShdw>
              </a:effectLst>
              <a:latin typeface="Arial" panose="020B0604020202020204" pitchFamily="34" charset="0"/>
              <a:ea typeface="MS PGothic" pitchFamily="34" charset="-128"/>
              <a:cs typeface="Arial" panose="020B0604020202020204" pitchFamily="34" charset="0"/>
            </a:endParaRPr>
          </a:p>
        </p:txBody>
      </p:sp>
      <p:graphicFrame>
        <p:nvGraphicFramePr>
          <p:cNvPr id="20" name="Chart 19">
            <a:extLst>
              <a:ext uri="{FF2B5EF4-FFF2-40B4-BE49-F238E27FC236}">
                <a16:creationId xmlns:a16="http://schemas.microsoft.com/office/drawing/2014/main" xmlns="" id="{74A99B84-7066-4F12-B3A9-6D24A3787F3D}"/>
              </a:ext>
            </a:extLst>
          </p:cNvPr>
          <p:cNvGraphicFramePr/>
          <p:nvPr>
            <p:extLst>
              <p:ext uri="{D42A27DB-BD31-4B8C-83A1-F6EECF244321}">
                <p14:modId xmlns:p14="http://schemas.microsoft.com/office/powerpoint/2010/main" xmlns="" val="101798929"/>
              </p:ext>
            </p:extLst>
          </p:nvPr>
        </p:nvGraphicFramePr>
        <p:xfrm>
          <a:off x="6492" y="1850501"/>
          <a:ext cx="7471894" cy="4093100"/>
        </p:xfrm>
        <a:graphic>
          <a:graphicData uri="http://schemas.openxmlformats.org/drawingml/2006/chart">
            <c:chart xmlns:c="http://schemas.openxmlformats.org/drawingml/2006/chart" xmlns:r="http://schemas.openxmlformats.org/officeDocument/2006/relationships" r:id="rId3"/>
          </a:graphicData>
        </a:graphic>
      </p:graphicFrame>
      <p:sp>
        <p:nvSpPr>
          <p:cNvPr id="21" name="Down Arrow 11">
            <a:extLst>
              <a:ext uri="{FF2B5EF4-FFF2-40B4-BE49-F238E27FC236}">
                <a16:creationId xmlns:a16="http://schemas.microsoft.com/office/drawing/2014/main" xmlns="" id="{E0CA0AEF-A364-4D7F-8553-8A9AB7F4659B}"/>
              </a:ext>
            </a:extLst>
          </p:cNvPr>
          <p:cNvSpPr/>
          <p:nvPr/>
        </p:nvSpPr>
        <p:spPr>
          <a:xfrm rot="10800000">
            <a:off x="7250255" y="2411866"/>
            <a:ext cx="1007269" cy="124301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sz="1350" dirty="0"/>
          </a:p>
        </p:txBody>
      </p:sp>
      <p:sp>
        <p:nvSpPr>
          <p:cNvPr id="22" name="TextBox 21">
            <a:extLst>
              <a:ext uri="{FF2B5EF4-FFF2-40B4-BE49-F238E27FC236}">
                <a16:creationId xmlns:a16="http://schemas.microsoft.com/office/drawing/2014/main" xmlns="" id="{2916B3D4-F232-4FE8-8939-50A77F21547B}"/>
              </a:ext>
            </a:extLst>
          </p:cNvPr>
          <p:cNvSpPr txBox="1"/>
          <p:nvPr/>
        </p:nvSpPr>
        <p:spPr>
          <a:xfrm>
            <a:off x="7125239" y="3665392"/>
            <a:ext cx="1257300" cy="1246495"/>
          </a:xfrm>
          <a:prstGeom prst="rect">
            <a:avLst/>
          </a:prstGeom>
          <a:noFill/>
        </p:spPr>
        <p:txBody>
          <a:bodyPr wrap="square" rtlCol="0">
            <a:spAutoFit/>
          </a:bodyPr>
          <a:lstStyle/>
          <a:p>
            <a:pPr algn="ctr"/>
            <a:r>
              <a:rPr lang="en-PH" sz="1500" dirty="0"/>
              <a:t>181.8% increase on illegal drug </a:t>
            </a:r>
            <a:r>
              <a:rPr lang="en-PH" sz="1500" dirty="0">
                <a:latin typeface="Arial" panose="020B0604020202020204" pitchFamily="34" charset="0"/>
                <a:cs typeface="Arial" panose="020B0604020202020204" pitchFamily="34" charset="0"/>
              </a:rPr>
              <a:t>confiscations</a:t>
            </a:r>
          </a:p>
        </p:txBody>
      </p:sp>
    </p:spTree>
    <p:extLst>
      <p:ext uri="{BB962C8B-B14F-4D97-AF65-F5344CB8AC3E}">
        <p14:creationId xmlns:p14="http://schemas.microsoft.com/office/powerpoint/2010/main" xmlns="" val="364379922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12159</TotalTime>
  <Words>602</Words>
  <Application>Microsoft Office PowerPoint</Application>
  <PresentationFormat>On-screen Show (4:3)</PresentationFormat>
  <Paragraphs>114</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PNP DEG</dc:creator>
  <cp:lastModifiedBy>Windows User</cp:lastModifiedBy>
  <cp:revision>708</cp:revision>
  <cp:lastPrinted>2018-09-17T06:15:09Z</cp:lastPrinted>
  <dcterms:created xsi:type="dcterms:W3CDTF">2017-08-17T02:07:45Z</dcterms:created>
  <dcterms:modified xsi:type="dcterms:W3CDTF">2021-01-21T13:34:01Z</dcterms:modified>
</cp:coreProperties>
</file>