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62"/>
  </p:notesMasterIdLst>
  <p:handoutMasterIdLst>
    <p:handoutMasterId r:id="rId63"/>
  </p:handoutMasterIdLst>
  <p:sldIdLst>
    <p:sldId id="387" r:id="rId2"/>
    <p:sldId id="685" r:id="rId3"/>
    <p:sldId id="733" r:id="rId4"/>
    <p:sldId id="735" r:id="rId5"/>
    <p:sldId id="737" r:id="rId6"/>
    <p:sldId id="738" r:id="rId7"/>
    <p:sldId id="756" r:id="rId8"/>
    <p:sldId id="752" r:id="rId9"/>
    <p:sldId id="753" r:id="rId10"/>
    <p:sldId id="758" r:id="rId11"/>
    <p:sldId id="777" r:id="rId12"/>
    <p:sldId id="273" r:id="rId13"/>
    <p:sldId id="427" r:id="rId14"/>
    <p:sldId id="687" r:id="rId15"/>
    <p:sldId id="528" r:id="rId16"/>
    <p:sldId id="479" r:id="rId17"/>
    <p:sldId id="626" r:id="rId18"/>
    <p:sldId id="791" r:id="rId19"/>
    <p:sldId id="715" r:id="rId20"/>
    <p:sldId id="535" r:id="rId21"/>
    <p:sldId id="779" r:id="rId22"/>
    <p:sldId id="537" r:id="rId23"/>
    <p:sldId id="538" r:id="rId24"/>
    <p:sldId id="594" r:id="rId25"/>
    <p:sldId id="717" r:id="rId26"/>
    <p:sldId id="757" r:id="rId27"/>
    <p:sldId id="561" r:id="rId28"/>
    <p:sldId id="774" r:id="rId29"/>
    <p:sldId id="761" r:id="rId30"/>
    <p:sldId id="763" r:id="rId31"/>
    <p:sldId id="760" r:id="rId32"/>
    <p:sldId id="514" r:id="rId33"/>
    <p:sldId id="776" r:id="rId34"/>
    <p:sldId id="721" r:id="rId35"/>
    <p:sldId id="769" r:id="rId36"/>
    <p:sldId id="633" r:id="rId37"/>
    <p:sldId id="770" r:id="rId38"/>
    <p:sldId id="723" r:id="rId39"/>
    <p:sldId id="739" r:id="rId40"/>
    <p:sldId id="725" r:id="rId41"/>
    <p:sldId id="755" r:id="rId42"/>
    <p:sldId id="742" r:id="rId43"/>
    <p:sldId id="392" r:id="rId44"/>
    <p:sldId id="765" r:id="rId45"/>
    <p:sldId id="743" r:id="rId46"/>
    <p:sldId id="744" r:id="rId47"/>
    <p:sldId id="746" r:id="rId48"/>
    <p:sldId id="748" r:id="rId49"/>
    <p:sldId id="749" r:id="rId50"/>
    <p:sldId id="750" r:id="rId51"/>
    <p:sldId id="751" r:id="rId52"/>
    <p:sldId id="787" r:id="rId53"/>
    <p:sldId id="789" r:id="rId54"/>
    <p:sldId id="729" r:id="rId55"/>
    <p:sldId id="740" r:id="rId56"/>
    <p:sldId id="731" r:id="rId57"/>
    <p:sldId id="730" r:id="rId58"/>
    <p:sldId id="772" r:id="rId59"/>
    <p:sldId id="634" r:id="rId60"/>
    <p:sldId id="411"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D024B"/>
    <a:srgbClr val="0763A4"/>
    <a:srgbClr val="6B6B6B"/>
    <a:srgbClr val="005A8E"/>
    <a:srgbClr val="7E7F7F"/>
    <a:srgbClr val="FDA840"/>
    <a:srgbClr val="0062A0"/>
    <a:srgbClr val="5050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6357" autoAdjust="0"/>
  </p:normalViewPr>
  <p:slideViewPr>
    <p:cSldViewPr snapToGrid="0" snapToObjects="1">
      <p:cViewPr varScale="1">
        <p:scale>
          <a:sx n="161" d="100"/>
          <a:sy n="161" d="100"/>
        </p:scale>
        <p:origin x="150" y="24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2" d="100"/>
          <a:sy n="62" d="100"/>
        </p:scale>
        <p:origin x="-1742"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EA1AB2-2C8A-4567-8C12-210B0B00697F}" type="datetimeFigureOut">
              <a:rPr lang="en-US" smtClean="0"/>
              <a:pPr/>
              <a:t>7/2/2020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6660F-A865-4B78-BD70-177A425A506C}" type="slidenum">
              <a:rPr lang="en-US" smtClean="0"/>
              <a:pPr/>
              <a:t>‹#›</a:t>
            </a:fld>
            <a:endParaRPr lang="en-US"/>
          </a:p>
        </p:txBody>
      </p:sp>
    </p:spTree>
    <p:extLst>
      <p:ext uri="{BB962C8B-B14F-4D97-AF65-F5344CB8AC3E}">
        <p14:creationId xmlns:p14="http://schemas.microsoft.com/office/powerpoint/2010/main" val="1537962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CCB26-841F-4E88-8041-0CF88656636C}" type="datetimeFigureOut">
              <a:rPr lang="en-US" smtClean="0"/>
              <a:pPr/>
              <a:t>7/2/2020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EB320-143A-4CC5-8CAC-62915E6E2912}" type="slidenum">
              <a:rPr lang="en-US" smtClean="0"/>
              <a:pPr/>
              <a:t>‹#›</a:t>
            </a:fld>
            <a:endParaRPr lang="en-US"/>
          </a:p>
        </p:txBody>
      </p:sp>
    </p:spTree>
    <p:extLst>
      <p:ext uri="{BB962C8B-B14F-4D97-AF65-F5344CB8AC3E}">
        <p14:creationId xmlns:p14="http://schemas.microsoft.com/office/powerpoint/2010/main" val="198874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D7B0E7-1B0E-4A86-98D9-FA1421D573C8}"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198939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6292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401274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241520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D7B0E7-1B0E-4A86-98D9-FA1421D573C8}"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24189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D7B0E7-1B0E-4A86-98D9-FA1421D573C8}"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44647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D7B0E7-1B0E-4A86-98D9-FA1421D573C8}" type="datetimeFigureOut">
              <a:rPr lang="en-US" smtClean="0"/>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33948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7B0E7-1B0E-4A86-98D9-FA1421D573C8}" type="datetimeFigureOut">
              <a:rPr lang="en-US" smtClean="0"/>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59600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7B0E7-1B0E-4A86-98D9-FA1421D573C8}" type="datetimeFigureOut">
              <a:rPr lang="en-US" smtClean="0"/>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129420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1D7B0E7-1B0E-4A86-98D9-FA1421D573C8}"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23091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1D7B0E7-1B0E-4A86-98D9-FA1421D573C8}"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203265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D7B0E7-1B0E-4A86-98D9-FA1421D573C8}" type="datetimeFigureOut">
              <a:rPr lang="en-US" smtClean="0"/>
              <a:t>7/2/2020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3A906A-75BF-44A1-B6F7-2225C43EE73E}" type="slidenum">
              <a:rPr lang="en-US" smtClean="0"/>
              <a:t>‹#›</a:t>
            </a:fld>
            <a:endParaRPr lang="en-US"/>
          </a:p>
        </p:txBody>
      </p:sp>
    </p:spTree>
    <p:extLst>
      <p:ext uri="{BB962C8B-B14F-4D97-AF65-F5344CB8AC3E}">
        <p14:creationId xmlns:p14="http://schemas.microsoft.com/office/powerpoint/2010/main" val="31389797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dx.doi.org/10.15585/mmwr.mm6643e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251" y="114300"/>
            <a:ext cx="6498498" cy="3276105"/>
          </a:xfrm>
        </p:spPr>
        <p:txBody>
          <a:bodyPr>
            <a:noAutofit/>
          </a:bodyPr>
          <a:lstStyle/>
          <a:p>
            <a:r>
              <a:rPr lang="en-US" sz="2400" b="1" dirty="0">
                <a:latin typeface="Gill Sans MT" panose="020B0502020104020203" pitchFamily="34" charset="0"/>
              </a:rPr>
              <a:t>The Rapidly Changing Composition of the World’s Drug Supply and Its Effect on High Risk for COVID-19</a:t>
            </a:r>
            <a:br>
              <a:rPr lang="en-US" sz="2700" dirty="0"/>
            </a:br>
            <a:br>
              <a:rPr lang="en-US" sz="2700" dirty="0"/>
            </a:br>
            <a:r>
              <a:rPr lang="en-US" sz="2400" b="1" dirty="0">
                <a:solidFill>
                  <a:schemeClr val="tx1">
                    <a:lumMod val="50000"/>
                    <a:lumOff val="50000"/>
                  </a:schemeClr>
                </a:solidFill>
                <a:latin typeface="Gill Sans MT" panose="020B0502020104020203" pitchFamily="34" charset="0"/>
              </a:rPr>
              <a:t>ISSUP Webinar</a:t>
            </a:r>
            <a:br>
              <a:rPr lang="en-US" sz="2100" b="1" dirty="0">
                <a:solidFill>
                  <a:schemeClr val="tx1">
                    <a:lumMod val="50000"/>
                    <a:lumOff val="50000"/>
                  </a:schemeClr>
                </a:solidFill>
                <a:latin typeface="Gill Sans MT" panose="020B0502020104020203" pitchFamily="34" charset="0"/>
              </a:rPr>
            </a:br>
            <a:br>
              <a:rPr lang="en-US" sz="2700" dirty="0"/>
            </a:br>
            <a:br>
              <a:rPr lang="en-US" sz="2700" dirty="0"/>
            </a:br>
            <a:r>
              <a:rPr lang="en-US" sz="2700" dirty="0"/>
              <a:t>  </a:t>
            </a:r>
          </a:p>
        </p:txBody>
      </p:sp>
      <p:sp>
        <p:nvSpPr>
          <p:cNvPr id="3" name="Subtitle 2"/>
          <p:cNvSpPr>
            <a:spLocks noGrp="1"/>
          </p:cNvSpPr>
          <p:nvPr>
            <p:ph type="subTitle" idx="1"/>
          </p:nvPr>
        </p:nvSpPr>
        <p:spPr>
          <a:xfrm>
            <a:off x="1257300" y="3206338"/>
            <a:ext cx="6629400" cy="1937162"/>
          </a:xfrm>
        </p:spPr>
        <p:txBody>
          <a:bodyPr>
            <a:noAutofit/>
          </a:bodyPr>
          <a:lstStyle/>
          <a:p>
            <a:pPr algn="r"/>
            <a:r>
              <a:rPr lang="en-US" sz="2100" b="1" dirty="0">
                <a:solidFill>
                  <a:srgbClr val="FF0000"/>
                </a:solidFill>
              </a:rPr>
              <a:t>Thom Browne Jr.</a:t>
            </a:r>
          </a:p>
          <a:p>
            <a:pPr algn="r"/>
            <a:r>
              <a:rPr lang="en-US" sz="2100" b="1" dirty="0">
                <a:solidFill>
                  <a:srgbClr val="FF0000"/>
                </a:solidFill>
              </a:rPr>
              <a:t>CEO</a:t>
            </a:r>
          </a:p>
          <a:p>
            <a:pPr algn="r"/>
            <a:r>
              <a:rPr lang="en-US" sz="2100" b="1" dirty="0">
                <a:solidFill>
                  <a:srgbClr val="FF0000"/>
                </a:solidFill>
              </a:rPr>
              <a:t>Colombo Plan Secretariat</a:t>
            </a:r>
          </a:p>
          <a:p>
            <a:pPr algn="r"/>
            <a:r>
              <a:rPr lang="en-US" sz="2100" b="1">
                <a:solidFill>
                  <a:srgbClr val="FF0000"/>
                </a:solidFill>
              </a:rPr>
              <a:t>June 26, </a:t>
            </a:r>
            <a:r>
              <a:rPr lang="en-US" sz="2100" b="1" dirty="0">
                <a:solidFill>
                  <a:srgbClr val="FF0000"/>
                </a:solidFill>
              </a:rPr>
              <a:t>2020</a:t>
            </a:r>
          </a:p>
          <a:p>
            <a:pPr algn="r"/>
            <a:endParaRPr lang="en-US" sz="2100" b="1" dirty="0">
              <a:solidFill>
                <a:srgbClr val="FF0000"/>
              </a:solidFill>
            </a:endParaRPr>
          </a:p>
        </p:txBody>
      </p:sp>
      <p:sp>
        <p:nvSpPr>
          <p:cNvPr id="4" name="Rectangle 3">
            <a:extLst>
              <a:ext uri="{FF2B5EF4-FFF2-40B4-BE49-F238E27FC236}">
                <a16:creationId xmlns:a16="http://schemas.microsoft.com/office/drawing/2014/main" id="{A1C6C5B1-5FAE-40F1-A55D-92DD30101779}"/>
              </a:ext>
            </a:extLst>
          </p:cNvPr>
          <p:cNvSpPr/>
          <p:nvPr/>
        </p:nvSpPr>
        <p:spPr>
          <a:xfrm>
            <a:off x="2741379" y="2433250"/>
            <a:ext cx="184731" cy="300082"/>
          </a:xfrm>
          <a:prstGeom prst="rect">
            <a:avLst/>
          </a:prstGeom>
        </p:spPr>
        <p:txBody>
          <a:bodyPr wrap="none">
            <a:spAutoFit/>
          </a:bodyPr>
          <a:lstStyle/>
          <a:p>
            <a:endParaRPr lang="en-US" sz="1350" dirty="0"/>
          </a:p>
        </p:txBody>
      </p:sp>
    </p:spTree>
    <p:extLst>
      <p:ext uri="{BB962C8B-B14F-4D97-AF65-F5344CB8AC3E}">
        <p14:creationId xmlns:p14="http://schemas.microsoft.com/office/powerpoint/2010/main" val="877386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10;&#10;Description automatically generated">
            <a:extLst>
              <a:ext uri="{FF2B5EF4-FFF2-40B4-BE49-F238E27FC236}">
                <a16:creationId xmlns:a16="http://schemas.microsoft.com/office/drawing/2014/main" id="{036EFF46-7675-4A83-B0F7-C8207BF5588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0786" r="12987"/>
          <a:stretch/>
        </p:blipFill>
        <p:spPr>
          <a:xfrm>
            <a:off x="5000625" y="10"/>
            <a:ext cx="4143374" cy="5143490"/>
          </a:xfrm>
          <a:prstGeom prst="rect">
            <a:avLst/>
          </a:prstGeom>
        </p:spPr>
      </p:pic>
      <p:sp>
        <p:nvSpPr>
          <p:cNvPr id="13"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894850" cy="514385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573380" cy="514385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B715BB-0465-4A03-82EF-D8445EEFED84}"/>
              </a:ext>
            </a:extLst>
          </p:cNvPr>
          <p:cNvSpPr>
            <a:spLocks noGrp="1"/>
          </p:cNvSpPr>
          <p:nvPr>
            <p:ph type="title"/>
          </p:nvPr>
        </p:nvSpPr>
        <p:spPr>
          <a:xfrm>
            <a:off x="603504" y="142876"/>
            <a:ext cx="3949616" cy="807244"/>
          </a:xfrm>
        </p:spPr>
        <p:txBody>
          <a:bodyPr vert="horz" lIns="91440" tIns="45720" rIns="91440" bIns="45720" rtlCol="0" anchor="ctr">
            <a:normAutofit/>
          </a:bodyPr>
          <a:lstStyle/>
          <a:p>
            <a:pPr algn="l" defTabSz="914400">
              <a:lnSpc>
                <a:spcPct val="90000"/>
              </a:lnSpc>
            </a:pPr>
            <a:r>
              <a:rPr lang="en-US" sz="4400" dirty="0">
                <a:effectLst>
                  <a:outerShdw blurRad="38100" dist="38100" dir="2700000" algn="tl">
                    <a:srgbClr val="000000">
                      <a:alpha val="43137"/>
                    </a:srgbClr>
                  </a:outerShdw>
                </a:effectLst>
                <a:highlight>
                  <a:srgbClr val="0763A4"/>
                </a:highlight>
              </a:rPr>
              <a:t>Fentanyl</a:t>
            </a:r>
          </a:p>
        </p:txBody>
      </p:sp>
      <p:sp>
        <p:nvSpPr>
          <p:cNvPr id="4" name="Content Placeholder 3">
            <a:extLst>
              <a:ext uri="{FF2B5EF4-FFF2-40B4-BE49-F238E27FC236}">
                <a16:creationId xmlns:a16="http://schemas.microsoft.com/office/drawing/2014/main" id="{CC5052CA-5FFB-4A4F-8C8A-EAA0CA9FB416}"/>
              </a:ext>
            </a:extLst>
          </p:cNvPr>
          <p:cNvSpPr>
            <a:spLocks noGrp="1"/>
          </p:cNvSpPr>
          <p:nvPr>
            <p:ph sz="half" idx="2"/>
          </p:nvPr>
        </p:nvSpPr>
        <p:spPr>
          <a:xfrm>
            <a:off x="250031" y="1093354"/>
            <a:ext cx="4303089" cy="3842977"/>
          </a:xfrm>
        </p:spPr>
        <p:txBody>
          <a:bodyPr vert="horz" lIns="91440" tIns="45720" rIns="91440" bIns="45720" rtlCol="0">
            <a:normAutofit/>
          </a:bodyPr>
          <a:lstStyle/>
          <a:p>
            <a:pPr indent="-228600" defTabSz="914400">
              <a:lnSpc>
                <a:spcPct val="90000"/>
              </a:lnSpc>
            </a:pPr>
            <a:r>
              <a:rPr lang="en-US" sz="1800" dirty="0"/>
              <a:t>Fentanyl is a </a:t>
            </a:r>
            <a:r>
              <a:rPr lang="en-US" sz="1800" b="1" i="1" u="sng" dirty="0">
                <a:effectLst>
                  <a:outerShdw blurRad="38100" dist="38100" dir="2700000" algn="tl">
                    <a:srgbClr val="000000">
                      <a:alpha val="43137"/>
                    </a:srgbClr>
                  </a:outerShdw>
                </a:effectLst>
              </a:rPr>
              <a:t>highly potent</a:t>
            </a:r>
            <a:r>
              <a:rPr lang="en-US" sz="1800" i="1" dirty="0">
                <a:effectLst>
                  <a:outerShdw blurRad="38100" dist="38100" dir="2700000" algn="tl">
                    <a:srgbClr val="000000">
                      <a:alpha val="43137"/>
                    </a:srgbClr>
                  </a:outerShdw>
                </a:effectLst>
              </a:rPr>
              <a:t> </a:t>
            </a:r>
            <a:r>
              <a:rPr lang="en-US" sz="1800" dirty="0"/>
              <a:t>synthetic opioid</a:t>
            </a:r>
          </a:p>
          <a:p>
            <a:pPr marL="28575" indent="0" defTabSz="914400">
              <a:lnSpc>
                <a:spcPct val="90000"/>
              </a:lnSpc>
              <a:buNone/>
            </a:pPr>
            <a:endParaRPr lang="en-US" sz="1800" dirty="0"/>
          </a:p>
          <a:p>
            <a:pPr indent="-228600" defTabSz="914400">
              <a:lnSpc>
                <a:spcPct val="90000"/>
              </a:lnSpc>
            </a:pPr>
            <a:r>
              <a:rPr lang="en-US" sz="1800" dirty="0"/>
              <a:t>Fentanyl is 80 to 100 times stronger than morphine and 50 times more potent than heroin</a:t>
            </a:r>
          </a:p>
          <a:p>
            <a:pPr marL="28575" indent="0" defTabSz="914400">
              <a:lnSpc>
                <a:spcPct val="90000"/>
              </a:lnSpc>
              <a:buNone/>
            </a:pPr>
            <a:endParaRPr lang="en-US" sz="1800" dirty="0"/>
          </a:p>
          <a:p>
            <a:pPr indent="-228600" defTabSz="914400">
              <a:lnSpc>
                <a:spcPct val="90000"/>
              </a:lnSpc>
            </a:pPr>
            <a:r>
              <a:rPr lang="en-US" sz="1800" dirty="0" err="1"/>
              <a:t>Carfentanil</a:t>
            </a:r>
            <a:r>
              <a:rPr lang="en-US" sz="1800" dirty="0"/>
              <a:t> is estimated to be 10,000 X more potent than morphine</a:t>
            </a:r>
          </a:p>
          <a:p>
            <a:pPr marL="28575" indent="0" defTabSz="914400">
              <a:lnSpc>
                <a:spcPct val="90000"/>
              </a:lnSpc>
              <a:buNone/>
            </a:pPr>
            <a:endParaRPr lang="en-US" sz="1800" dirty="0"/>
          </a:p>
          <a:p>
            <a:pPr indent="-228600" defTabSz="914400">
              <a:lnSpc>
                <a:spcPct val="90000"/>
              </a:lnSpc>
            </a:pPr>
            <a:r>
              <a:rPr lang="en-US" sz="1800" dirty="0"/>
              <a:t>Fentanyl’s effects include </a:t>
            </a:r>
            <a:r>
              <a:rPr lang="en-US" sz="1800" b="1" i="1" u="sng" dirty="0">
                <a:effectLst>
                  <a:outerShdw blurRad="38100" dist="38100" dir="2700000" algn="tl">
                    <a:srgbClr val="000000">
                      <a:alpha val="43137"/>
                    </a:srgbClr>
                  </a:outerShdw>
                </a:effectLst>
              </a:rPr>
              <a:t>respiratory depression </a:t>
            </a:r>
            <a:r>
              <a:rPr lang="en-US" sz="1800" dirty="0"/>
              <a:t>and </a:t>
            </a:r>
            <a:r>
              <a:rPr lang="en-US" sz="1800" b="1" i="1" u="sng" dirty="0">
                <a:effectLst>
                  <a:outerShdw blurRad="38100" dist="38100" dir="2700000" algn="tl">
                    <a:srgbClr val="000000">
                      <a:alpha val="43137"/>
                    </a:srgbClr>
                  </a:outerShdw>
                </a:effectLst>
              </a:rPr>
              <a:t>arrest</a:t>
            </a:r>
          </a:p>
        </p:txBody>
      </p:sp>
    </p:spTree>
    <p:extLst>
      <p:ext uri="{BB962C8B-B14F-4D97-AF65-F5344CB8AC3E}">
        <p14:creationId xmlns:p14="http://schemas.microsoft.com/office/powerpoint/2010/main" val="22861455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BBFD-793E-419F-8718-BD4CA2E44659}"/>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Illicit Drugs are Rarely Pure</a:t>
            </a:r>
          </a:p>
        </p:txBody>
      </p:sp>
      <p:sp>
        <p:nvSpPr>
          <p:cNvPr id="3" name="Text Placeholder 2">
            <a:extLst>
              <a:ext uri="{FF2B5EF4-FFF2-40B4-BE49-F238E27FC236}">
                <a16:creationId xmlns:a16="http://schemas.microsoft.com/office/drawing/2014/main" id="{FBBE53F3-F6F7-4536-98D9-044A326039C9}"/>
              </a:ext>
            </a:extLst>
          </p:cNvPr>
          <p:cNvSpPr>
            <a:spLocks noGrp="1"/>
          </p:cNvSpPr>
          <p:nvPr>
            <p:ph type="body" idx="1"/>
          </p:nvPr>
        </p:nvSpPr>
        <p:spPr/>
        <p:txBody>
          <a:bodyPr>
            <a:noAutofit/>
          </a:bodyPr>
          <a:lstStyle/>
          <a:p>
            <a:r>
              <a:rPr lang="en-US" sz="2400" dirty="0">
                <a:solidFill>
                  <a:srgbClr val="C00000"/>
                </a:solidFill>
              </a:rPr>
              <a:t>Diluents</a:t>
            </a:r>
          </a:p>
        </p:txBody>
      </p:sp>
      <p:sp>
        <p:nvSpPr>
          <p:cNvPr id="4" name="Content Placeholder 3">
            <a:extLst>
              <a:ext uri="{FF2B5EF4-FFF2-40B4-BE49-F238E27FC236}">
                <a16:creationId xmlns:a16="http://schemas.microsoft.com/office/drawing/2014/main" id="{F181E139-59F7-40DE-B2A4-80A5F8FDC31E}"/>
              </a:ext>
            </a:extLst>
          </p:cNvPr>
          <p:cNvSpPr>
            <a:spLocks noGrp="1"/>
          </p:cNvSpPr>
          <p:nvPr>
            <p:ph sz="half" idx="2"/>
          </p:nvPr>
        </p:nvSpPr>
        <p:spPr/>
        <p:txBody>
          <a:bodyPr/>
          <a:lstStyle/>
          <a:p>
            <a:r>
              <a:rPr lang="en-US" dirty="0"/>
              <a:t>Inert substances added to illicit drugs to bulk out the drug and decrease the amount of active ingredient.</a:t>
            </a:r>
          </a:p>
        </p:txBody>
      </p:sp>
      <p:sp>
        <p:nvSpPr>
          <p:cNvPr id="5" name="Text Placeholder 4">
            <a:extLst>
              <a:ext uri="{FF2B5EF4-FFF2-40B4-BE49-F238E27FC236}">
                <a16:creationId xmlns:a16="http://schemas.microsoft.com/office/drawing/2014/main" id="{F1C54BCB-44D7-4618-8B05-8B5E0946F3B7}"/>
              </a:ext>
            </a:extLst>
          </p:cNvPr>
          <p:cNvSpPr>
            <a:spLocks noGrp="1"/>
          </p:cNvSpPr>
          <p:nvPr>
            <p:ph type="body" sz="quarter" idx="3"/>
          </p:nvPr>
        </p:nvSpPr>
        <p:spPr/>
        <p:txBody>
          <a:bodyPr>
            <a:normAutofit/>
          </a:bodyPr>
          <a:lstStyle/>
          <a:p>
            <a:r>
              <a:rPr lang="en-US" sz="2400" dirty="0">
                <a:solidFill>
                  <a:srgbClr val="C00000"/>
                </a:solidFill>
              </a:rPr>
              <a:t>Adulterants</a:t>
            </a:r>
          </a:p>
        </p:txBody>
      </p:sp>
      <p:sp>
        <p:nvSpPr>
          <p:cNvPr id="6" name="Content Placeholder 5">
            <a:extLst>
              <a:ext uri="{FF2B5EF4-FFF2-40B4-BE49-F238E27FC236}">
                <a16:creationId xmlns:a16="http://schemas.microsoft.com/office/drawing/2014/main" id="{A64B0D04-09F2-45B2-BBF3-C5CFBB977C72}"/>
              </a:ext>
            </a:extLst>
          </p:cNvPr>
          <p:cNvSpPr>
            <a:spLocks noGrp="1"/>
          </p:cNvSpPr>
          <p:nvPr>
            <p:ph sz="quarter" idx="4"/>
          </p:nvPr>
        </p:nvSpPr>
        <p:spPr/>
        <p:txBody>
          <a:bodyPr/>
          <a:lstStyle/>
          <a:p>
            <a:r>
              <a:rPr lang="en-US" dirty="0"/>
              <a:t>Pharmacologically active ingredients added to illicit drugs to give bulk, complement or enhance the effects, or produce synergistic effects</a:t>
            </a:r>
          </a:p>
        </p:txBody>
      </p:sp>
    </p:spTree>
    <p:extLst>
      <p:ext uri="{BB962C8B-B14F-4D97-AF65-F5344CB8AC3E}">
        <p14:creationId xmlns:p14="http://schemas.microsoft.com/office/powerpoint/2010/main" val="2677416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85750"/>
            <a:ext cx="6172200" cy="571500"/>
          </a:xfrm>
        </p:spPr>
        <p:txBody>
          <a:bodyPr>
            <a:noAutofit/>
          </a:bodyPr>
          <a:lstStyle/>
          <a:p>
            <a:r>
              <a:rPr lang="en-US" sz="2100" b="1" dirty="0">
                <a:effectLst>
                  <a:outerShdw blurRad="38100" dist="38100" dir="2700000" algn="tl">
                    <a:srgbClr val="000000">
                      <a:alpha val="43137"/>
                    </a:srgbClr>
                  </a:outerShdw>
                </a:effectLst>
              </a:rPr>
              <a:t>Chemical Profile of Cocaine Samples </a:t>
            </a:r>
            <a:br>
              <a:rPr lang="en-US" sz="2100" b="1" dirty="0">
                <a:effectLst>
                  <a:outerShdw blurRad="38100" dist="38100" dir="2700000" algn="tl">
                    <a:srgbClr val="000000">
                      <a:alpha val="43137"/>
                    </a:srgbClr>
                  </a:outerShdw>
                </a:effectLst>
              </a:rPr>
            </a:br>
            <a:r>
              <a:rPr lang="en-US" sz="2100" b="1" dirty="0">
                <a:effectLst>
                  <a:outerShdw blurRad="38100" dist="38100" dir="2700000" algn="tl">
                    <a:srgbClr val="000000">
                      <a:alpha val="43137"/>
                    </a:srgbClr>
                  </a:outerShdw>
                </a:effectLst>
              </a:rPr>
              <a:t>in the Southern Cone - 2012</a:t>
            </a:r>
          </a:p>
        </p:txBody>
      </p:sp>
      <p:graphicFrame>
        <p:nvGraphicFramePr>
          <p:cNvPr id="4" name="Content Placeholder 3"/>
          <p:cNvGraphicFramePr>
            <a:graphicFrameLocks noGrp="1"/>
          </p:cNvGraphicFramePr>
          <p:nvPr>
            <p:ph idx="1"/>
          </p:nvPr>
        </p:nvGraphicFramePr>
        <p:xfrm>
          <a:off x="358629" y="1047750"/>
          <a:ext cx="8632972" cy="3914754"/>
        </p:xfrm>
        <a:graphic>
          <a:graphicData uri="http://schemas.openxmlformats.org/drawingml/2006/table">
            <a:tbl>
              <a:tblPr firstRow="1" bandRow="1">
                <a:tableStyleId>{00A15C55-8517-42AA-B614-E9B94910E393}</a:tableStyleId>
              </a:tblPr>
              <a:tblGrid>
                <a:gridCol w="2195837">
                  <a:extLst>
                    <a:ext uri="{9D8B030D-6E8A-4147-A177-3AD203B41FA5}">
                      <a16:colId xmlns:a16="http://schemas.microsoft.com/office/drawing/2014/main" val="20000"/>
                    </a:ext>
                  </a:extLst>
                </a:gridCol>
                <a:gridCol w="1272457">
                  <a:extLst>
                    <a:ext uri="{9D8B030D-6E8A-4147-A177-3AD203B41FA5}">
                      <a16:colId xmlns:a16="http://schemas.microsoft.com/office/drawing/2014/main" val="20001"/>
                    </a:ext>
                  </a:extLst>
                </a:gridCol>
                <a:gridCol w="1272457">
                  <a:extLst>
                    <a:ext uri="{9D8B030D-6E8A-4147-A177-3AD203B41FA5}">
                      <a16:colId xmlns:a16="http://schemas.microsoft.com/office/drawing/2014/main" val="20002"/>
                    </a:ext>
                  </a:extLst>
                </a:gridCol>
                <a:gridCol w="1272457">
                  <a:extLst>
                    <a:ext uri="{9D8B030D-6E8A-4147-A177-3AD203B41FA5}">
                      <a16:colId xmlns:a16="http://schemas.microsoft.com/office/drawing/2014/main" val="20003"/>
                    </a:ext>
                  </a:extLst>
                </a:gridCol>
                <a:gridCol w="1272457">
                  <a:extLst>
                    <a:ext uri="{9D8B030D-6E8A-4147-A177-3AD203B41FA5}">
                      <a16:colId xmlns:a16="http://schemas.microsoft.com/office/drawing/2014/main" val="20004"/>
                    </a:ext>
                  </a:extLst>
                </a:gridCol>
                <a:gridCol w="1347307">
                  <a:extLst>
                    <a:ext uri="{9D8B030D-6E8A-4147-A177-3AD203B41FA5}">
                      <a16:colId xmlns:a16="http://schemas.microsoft.com/office/drawing/2014/main" val="20005"/>
                    </a:ext>
                  </a:extLst>
                </a:gridCol>
              </a:tblGrid>
              <a:tr h="422605">
                <a:tc>
                  <a:txBody>
                    <a:bodyPr/>
                    <a:lstStyle/>
                    <a:p>
                      <a:endParaRPr lang="en-US" sz="10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Brazil</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Chile</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Paraguay</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Uruguay</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Argentina</a:t>
                      </a:r>
                    </a:p>
                  </a:txBody>
                  <a:tcPr marL="68580" marR="68580" marT="34290" marB="34290">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5587">
                <a:tc>
                  <a:txBody>
                    <a:bodyPr/>
                    <a:lstStyle/>
                    <a:p>
                      <a:pPr algn="l"/>
                      <a:r>
                        <a:rPr lang="en-US" sz="1000" b="1" dirty="0"/>
                        <a:t>No. Samples</a:t>
                      </a:r>
                      <a:r>
                        <a:rPr lang="en-US" sz="1000" b="1" baseline="0" dirty="0"/>
                        <a:t> Tested:</a:t>
                      </a:r>
                      <a:endParaRPr lang="en-US" sz="1000" b="1" dirty="0"/>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40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9</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15</a:t>
                      </a:r>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8457">
                <a:tc>
                  <a:txBody>
                    <a:bodyPr/>
                    <a:lstStyle/>
                    <a:p>
                      <a:pPr algn="l"/>
                      <a:r>
                        <a:rPr lang="en-US" sz="1000" b="1" dirty="0"/>
                        <a:t>Average Purity (Range)</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1000" kern="1200" dirty="0">
                          <a:solidFill>
                            <a:schemeClr val="dk1"/>
                          </a:solidFill>
                          <a:latin typeface="+mn-lt"/>
                          <a:ea typeface="+mn-ea"/>
                          <a:cs typeface="+mn-cs"/>
                        </a:rPr>
                        <a:t>(29.7% -89.6%)</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kern="1200" dirty="0">
                          <a:solidFill>
                            <a:schemeClr val="dk1"/>
                          </a:solidFill>
                          <a:latin typeface="+mn-lt"/>
                          <a:ea typeface="+mn-ea"/>
                          <a:cs typeface="+mn-cs"/>
                        </a:rPr>
                        <a:t>(15.8% - 92.2%)</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(4.6% – 84.6%)</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kern="1200" dirty="0">
                          <a:solidFill>
                            <a:schemeClr val="dk1"/>
                          </a:solidFill>
                          <a:latin typeface="+mn-lt"/>
                          <a:ea typeface="+mn-ea"/>
                          <a:cs typeface="+mn-cs"/>
                        </a:rPr>
                        <a:t>(35.8% - 82.4%)</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kern="1200" dirty="0">
                          <a:solidFill>
                            <a:schemeClr val="dk1"/>
                          </a:solidFill>
                          <a:latin typeface="+mn-lt"/>
                          <a:ea typeface="+mn-ea"/>
                          <a:cs typeface="+mn-cs"/>
                        </a:rPr>
                        <a:t>(17.4% - 18.4%)</a:t>
                      </a:r>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7621">
                <a:tc>
                  <a:txBody>
                    <a:bodyPr/>
                    <a:lstStyle/>
                    <a:p>
                      <a:r>
                        <a:rPr lang="en-US" sz="1000" b="1" dirty="0"/>
                        <a:t>Number (%) with Adulterants</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30 (75%)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8 (40%)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17 (85%)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9 (100%)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15 (100%)</a:t>
                      </a:r>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7621">
                <a:tc>
                  <a:txBody>
                    <a:bodyPr/>
                    <a:lstStyle/>
                    <a:p>
                      <a:r>
                        <a:rPr lang="en-US" sz="1000" dirty="0"/>
                        <a:t>     </a:t>
                      </a:r>
                      <a:r>
                        <a:rPr lang="en-US" sz="1000" b="1" dirty="0" err="1">
                          <a:solidFill>
                            <a:srgbClr val="C00000"/>
                          </a:solidFill>
                        </a:rPr>
                        <a:t>Phenacetin</a:t>
                      </a:r>
                      <a:endParaRPr lang="en-US" sz="1000" b="1" dirty="0">
                        <a:solidFill>
                          <a:srgbClr val="C00000"/>
                        </a:solidFill>
                      </a:endParaRP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26 (65%)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 (5%)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13 (65%)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 (22%)</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15 (100%)</a:t>
                      </a:r>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87621">
                <a:tc>
                  <a:txBody>
                    <a:bodyPr/>
                    <a:lstStyle/>
                    <a:p>
                      <a:r>
                        <a:rPr lang="en-US" sz="1000" dirty="0"/>
                        <a:t>     </a:t>
                      </a:r>
                      <a:r>
                        <a:rPr lang="en-US" sz="1000" b="1" dirty="0" err="1">
                          <a:solidFill>
                            <a:srgbClr val="C00000"/>
                          </a:solidFill>
                        </a:rPr>
                        <a:t>Levamisole</a:t>
                      </a:r>
                      <a:endParaRPr lang="en-US" sz="1000" b="1" dirty="0">
                        <a:solidFill>
                          <a:srgbClr val="C00000"/>
                        </a:solidFill>
                      </a:endParaRP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  (3%)</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dirty="0"/>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 (5%)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2 (22%)</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dirty="0"/>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876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     Other</a:t>
                      </a:r>
                      <a:endParaRPr lang="en-US" sz="1000" dirty="0"/>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3 (7%)</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7 (35%)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3 (15%)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5 (55%)</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dirty="0"/>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876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C00000"/>
                          </a:solidFill>
                        </a:rPr>
                        <a:t>Aminopyrine + Phenacetin</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16 (40%)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8 (40%)</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 (11%)</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dirty="0"/>
                    </a:p>
                  </a:txBody>
                  <a:tcPr marL="68580" marR="68580" marT="34290" marB="34290" anchor="ctr">
                    <a:lnL w="127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7208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B2F1-F8DE-4135-8F6F-3CAE8A10F0EC}"/>
              </a:ext>
            </a:extLst>
          </p:cNvPr>
          <p:cNvSpPr>
            <a:spLocks noGrp="1"/>
          </p:cNvSpPr>
          <p:nvPr>
            <p:ph type="title"/>
          </p:nvPr>
        </p:nvSpPr>
        <p:spPr>
          <a:xfrm>
            <a:off x="461395" y="224854"/>
            <a:ext cx="8229600" cy="857250"/>
          </a:xfrm>
        </p:spPr>
        <p:txBody>
          <a:bodyPr/>
          <a:lstStyle/>
          <a:p>
            <a:r>
              <a:rPr lang="en-US" b="1" dirty="0">
                <a:solidFill>
                  <a:schemeClr val="tx2">
                    <a:lumMod val="75000"/>
                  </a:schemeClr>
                </a:solidFill>
              </a:rPr>
              <a:t> </a:t>
            </a:r>
            <a:r>
              <a:rPr lang="en-US" sz="3375" b="1" dirty="0">
                <a:solidFill>
                  <a:schemeClr val="accent2">
                    <a:lumMod val="75000"/>
                  </a:schemeClr>
                </a:solidFill>
                <a:effectLst>
                  <a:outerShdw blurRad="38100" dist="38100" dir="2700000" algn="tl">
                    <a:srgbClr val="000000">
                      <a:alpha val="43137"/>
                    </a:srgbClr>
                  </a:outerShdw>
                </a:effectLst>
              </a:rPr>
              <a:t>2016 Drug Adulterant Testing Results</a:t>
            </a:r>
          </a:p>
        </p:txBody>
      </p:sp>
      <p:sp>
        <p:nvSpPr>
          <p:cNvPr id="3" name="Text Placeholder 2">
            <a:extLst>
              <a:ext uri="{FF2B5EF4-FFF2-40B4-BE49-F238E27FC236}">
                <a16:creationId xmlns:a16="http://schemas.microsoft.com/office/drawing/2014/main" id="{42F1F91F-BC35-40F9-811B-1D4B083D3973}"/>
              </a:ext>
            </a:extLst>
          </p:cNvPr>
          <p:cNvSpPr>
            <a:spLocks noGrp="1"/>
          </p:cNvSpPr>
          <p:nvPr>
            <p:ph type="body" idx="1"/>
          </p:nvPr>
        </p:nvSpPr>
        <p:spPr/>
        <p:txBody>
          <a:bodyPr>
            <a:noAutofit/>
          </a:bodyPr>
          <a:lstStyle/>
          <a:p>
            <a:r>
              <a:rPr lang="en-US" sz="3000" dirty="0">
                <a:solidFill>
                  <a:schemeClr val="accent2">
                    <a:lumMod val="75000"/>
                  </a:schemeClr>
                </a:solidFill>
              </a:rPr>
              <a:t>         </a:t>
            </a:r>
            <a:r>
              <a:rPr lang="en-US" sz="3000" u="sng" dirty="0"/>
              <a:t>Argentina</a:t>
            </a:r>
          </a:p>
        </p:txBody>
      </p:sp>
      <p:sp>
        <p:nvSpPr>
          <p:cNvPr id="4" name="Content Placeholder 3">
            <a:extLst>
              <a:ext uri="{FF2B5EF4-FFF2-40B4-BE49-F238E27FC236}">
                <a16:creationId xmlns:a16="http://schemas.microsoft.com/office/drawing/2014/main" id="{90EBEE14-CEBC-4C72-9026-3E1C72E3C815}"/>
              </a:ext>
            </a:extLst>
          </p:cNvPr>
          <p:cNvSpPr>
            <a:spLocks noGrp="1"/>
          </p:cNvSpPr>
          <p:nvPr>
            <p:ph sz="half" idx="2"/>
          </p:nvPr>
        </p:nvSpPr>
        <p:spPr>
          <a:xfrm>
            <a:off x="457201" y="1631156"/>
            <a:ext cx="3953312" cy="2963466"/>
          </a:xfrm>
        </p:spPr>
        <p:txBody>
          <a:bodyPr>
            <a:normAutofit fontScale="47500" lnSpcReduction="20000"/>
          </a:bodyPr>
          <a:lstStyle/>
          <a:p>
            <a:pPr marL="0" indent="0">
              <a:buNone/>
            </a:pPr>
            <a:endParaRPr lang="en-US" b="1" dirty="0">
              <a:solidFill>
                <a:schemeClr val="tx1">
                  <a:lumMod val="65000"/>
                  <a:lumOff val="35000"/>
                </a:schemeClr>
              </a:solidFill>
            </a:endParaRPr>
          </a:p>
          <a:p>
            <a:pPr marL="0" indent="0">
              <a:buNone/>
            </a:pPr>
            <a:endParaRPr lang="en-US" sz="2025" dirty="0"/>
          </a:p>
          <a:p>
            <a:pPr marL="0" indent="0">
              <a:buNone/>
            </a:pPr>
            <a:r>
              <a:rPr lang="en-US" sz="4350" b="1" dirty="0">
                <a:solidFill>
                  <a:schemeClr val="accent2">
                    <a:lumMod val="75000"/>
                  </a:schemeClr>
                </a:solidFill>
                <a:effectLst>
                  <a:outerShdw blurRad="38100" dist="38100" dir="2700000" algn="tl">
                    <a:srgbClr val="000000">
                      <a:alpha val="43137"/>
                    </a:srgbClr>
                  </a:outerShdw>
                </a:effectLst>
              </a:rPr>
              <a:t>Paco</a:t>
            </a:r>
            <a:r>
              <a:rPr lang="en-US" sz="4350" dirty="0"/>
              <a:t> (cocaine paste base)</a:t>
            </a:r>
          </a:p>
          <a:p>
            <a:pPr marL="0" indent="0">
              <a:buNone/>
            </a:pPr>
            <a:endParaRPr lang="en-US" sz="4350" dirty="0"/>
          </a:p>
          <a:p>
            <a:pPr marL="0" indent="0">
              <a:buNone/>
            </a:pPr>
            <a:r>
              <a:rPr lang="en-US" sz="4350" dirty="0"/>
              <a:t>  -- </a:t>
            </a:r>
            <a:r>
              <a:rPr lang="en-US" sz="4350" i="1" dirty="0">
                <a:highlight>
                  <a:srgbClr val="C0C0C0"/>
                </a:highlight>
              </a:rPr>
              <a:t>Phenacetin</a:t>
            </a:r>
            <a:r>
              <a:rPr lang="en-US" sz="4350" dirty="0"/>
              <a:t> and </a:t>
            </a:r>
            <a:r>
              <a:rPr lang="en-US" sz="4350" i="1" dirty="0">
                <a:highlight>
                  <a:srgbClr val="C0C0C0"/>
                </a:highlight>
              </a:rPr>
              <a:t>Metamizole</a:t>
            </a:r>
          </a:p>
          <a:p>
            <a:pPr marL="0" indent="0">
              <a:buNone/>
            </a:pPr>
            <a:endParaRPr lang="en-US" sz="4350" dirty="0"/>
          </a:p>
          <a:p>
            <a:pPr marL="0" indent="0">
              <a:buNone/>
            </a:pPr>
            <a:r>
              <a:rPr lang="en-US" sz="4350" dirty="0"/>
              <a:t>  -- </a:t>
            </a:r>
            <a:r>
              <a:rPr lang="en-US" sz="4350" i="1" dirty="0">
                <a:highlight>
                  <a:srgbClr val="C0C0C0"/>
                </a:highlight>
              </a:rPr>
              <a:t>Phenacetin</a:t>
            </a:r>
            <a:r>
              <a:rPr lang="en-US" sz="4350" dirty="0"/>
              <a:t> and </a:t>
            </a:r>
            <a:r>
              <a:rPr lang="en-US" sz="4350" i="1" dirty="0">
                <a:highlight>
                  <a:srgbClr val="C0C0C0"/>
                </a:highlight>
              </a:rPr>
              <a:t>Aminopyrine</a:t>
            </a:r>
          </a:p>
          <a:p>
            <a:pPr marL="0" indent="0">
              <a:buNone/>
            </a:pPr>
            <a:endParaRPr lang="en-US" sz="2025" dirty="0"/>
          </a:p>
          <a:p>
            <a:pPr marL="0" indent="0">
              <a:buNone/>
            </a:pPr>
            <a:endParaRPr lang="en-US" sz="2025" dirty="0"/>
          </a:p>
          <a:p>
            <a:pPr marL="0" indent="0">
              <a:buNone/>
            </a:pPr>
            <a:endParaRPr lang="en-US" sz="2025" dirty="0"/>
          </a:p>
        </p:txBody>
      </p:sp>
      <p:sp>
        <p:nvSpPr>
          <p:cNvPr id="5" name="Text Placeholder 4">
            <a:extLst>
              <a:ext uri="{FF2B5EF4-FFF2-40B4-BE49-F238E27FC236}">
                <a16:creationId xmlns:a16="http://schemas.microsoft.com/office/drawing/2014/main" id="{BF6229A9-419C-4F87-969F-8B95164C35C3}"/>
              </a:ext>
            </a:extLst>
          </p:cNvPr>
          <p:cNvSpPr>
            <a:spLocks noGrp="1"/>
          </p:cNvSpPr>
          <p:nvPr>
            <p:ph type="body" sz="quarter" idx="3"/>
          </p:nvPr>
        </p:nvSpPr>
        <p:spPr/>
        <p:txBody>
          <a:bodyPr>
            <a:noAutofit/>
          </a:bodyPr>
          <a:lstStyle/>
          <a:p>
            <a:r>
              <a:rPr lang="en-US" sz="3000" dirty="0">
                <a:solidFill>
                  <a:schemeClr val="accent2">
                    <a:lumMod val="75000"/>
                  </a:schemeClr>
                </a:solidFill>
              </a:rPr>
              <a:t>        </a:t>
            </a:r>
            <a:r>
              <a:rPr lang="en-US" sz="3000" u="sng" dirty="0"/>
              <a:t>Ecuador</a:t>
            </a:r>
          </a:p>
        </p:txBody>
      </p:sp>
      <p:sp>
        <p:nvSpPr>
          <p:cNvPr id="6" name="Content Placeholder 5">
            <a:extLst>
              <a:ext uri="{FF2B5EF4-FFF2-40B4-BE49-F238E27FC236}">
                <a16:creationId xmlns:a16="http://schemas.microsoft.com/office/drawing/2014/main" id="{5DB35956-8359-4CB9-A661-131C076DAFA1}"/>
              </a:ext>
            </a:extLst>
          </p:cNvPr>
          <p:cNvSpPr>
            <a:spLocks noGrp="1"/>
          </p:cNvSpPr>
          <p:nvPr>
            <p:ph sz="quarter" idx="4"/>
          </p:nvPr>
        </p:nvSpPr>
        <p:spPr>
          <a:xfrm>
            <a:off x="4645027" y="1700387"/>
            <a:ext cx="4189413" cy="2894235"/>
          </a:xfrm>
        </p:spPr>
        <p:txBody>
          <a:bodyPr>
            <a:normAutofit fontScale="47500" lnSpcReduction="20000"/>
          </a:bodyPr>
          <a:lstStyle/>
          <a:p>
            <a:pPr marL="0" indent="0">
              <a:buNone/>
            </a:pPr>
            <a:endParaRPr lang="en-US" sz="2025" dirty="0"/>
          </a:p>
          <a:p>
            <a:pPr marL="0" indent="0">
              <a:buNone/>
            </a:pPr>
            <a:r>
              <a:rPr lang="en-US" sz="4275" b="1" dirty="0">
                <a:solidFill>
                  <a:schemeClr val="accent2">
                    <a:lumMod val="75000"/>
                  </a:schemeClr>
                </a:solidFill>
                <a:effectLst>
                  <a:outerShdw blurRad="38100" dist="38100" dir="2700000" algn="tl">
                    <a:srgbClr val="000000">
                      <a:alpha val="43137"/>
                    </a:srgbClr>
                  </a:outerShdw>
                </a:effectLst>
              </a:rPr>
              <a:t>“H”</a:t>
            </a:r>
            <a:r>
              <a:rPr lang="en-US" sz="4275" dirty="0"/>
              <a:t> (new street drug) </a:t>
            </a:r>
            <a:endParaRPr lang="en-US" sz="4275" b="1" dirty="0">
              <a:solidFill>
                <a:srgbClr val="FF0000"/>
              </a:solidFill>
            </a:endParaRPr>
          </a:p>
          <a:p>
            <a:pPr marL="0" indent="0">
              <a:buNone/>
            </a:pPr>
            <a:r>
              <a:rPr lang="en-US" sz="4275" b="1" dirty="0">
                <a:solidFill>
                  <a:srgbClr val="FF0000"/>
                </a:solidFill>
              </a:rPr>
              <a:t>     </a:t>
            </a:r>
            <a:r>
              <a:rPr lang="en-US" sz="4275" b="1" dirty="0"/>
              <a:t>-- </a:t>
            </a:r>
            <a:r>
              <a:rPr lang="en-US" sz="4275" dirty="0"/>
              <a:t>Heroin cut with </a:t>
            </a:r>
            <a:r>
              <a:rPr lang="en-US" sz="4275" i="1" dirty="0">
                <a:highlight>
                  <a:srgbClr val="C0C0C0"/>
                </a:highlight>
              </a:rPr>
              <a:t>diltiazem</a:t>
            </a:r>
            <a:r>
              <a:rPr lang="en-US" sz="4275" dirty="0"/>
              <a:t>,</a:t>
            </a:r>
          </a:p>
          <a:p>
            <a:pPr marL="0" indent="0">
              <a:buNone/>
            </a:pPr>
            <a:r>
              <a:rPr lang="en-US" sz="4275" dirty="0"/>
              <a:t>           </a:t>
            </a:r>
            <a:r>
              <a:rPr lang="en-US" sz="4275" i="1" dirty="0">
                <a:highlight>
                  <a:srgbClr val="C0C0C0"/>
                </a:highlight>
              </a:rPr>
              <a:t>phenacetin</a:t>
            </a:r>
            <a:r>
              <a:rPr lang="en-US" sz="4275" dirty="0"/>
              <a:t>, and </a:t>
            </a:r>
            <a:r>
              <a:rPr lang="en-US" sz="4275" i="1" dirty="0">
                <a:highlight>
                  <a:srgbClr val="C0C0C0"/>
                </a:highlight>
              </a:rPr>
              <a:t>cocaine</a:t>
            </a:r>
          </a:p>
          <a:p>
            <a:pPr marL="0" indent="0">
              <a:buNone/>
            </a:pPr>
            <a:endParaRPr lang="en-US" sz="4275" dirty="0"/>
          </a:p>
          <a:p>
            <a:pPr marL="0" indent="0">
              <a:buNone/>
            </a:pPr>
            <a:endParaRPr lang="en-US" sz="4275" dirty="0"/>
          </a:p>
          <a:p>
            <a:pPr marL="0" indent="0">
              <a:buNone/>
            </a:pPr>
            <a:r>
              <a:rPr lang="en-US" sz="4275" b="1" dirty="0">
                <a:solidFill>
                  <a:schemeClr val="accent2">
                    <a:lumMod val="75000"/>
                  </a:schemeClr>
                </a:solidFill>
                <a:effectLst>
                  <a:outerShdw blurRad="38100" dist="38100" dir="2700000" algn="tl">
                    <a:srgbClr val="000000">
                      <a:alpha val="43137"/>
                    </a:srgbClr>
                  </a:outerShdw>
                </a:effectLst>
              </a:rPr>
              <a:t>Cocaine </a:t>
            </a:r>
            <a:r>
              <a:rPr lang="en-US" sz="4275" b="1" dirty="0" err="1">
                <a:solidFill>
                  <a:schemeClr val="accent2">
                    <a:lumMod val="75000"/>
                  </a:schemeClr>
                </a:solidFill>
                <a:effectLst>
                  <a:outerShdw blurRad="38100" dist="38100" dir="2700000" algn="tl">
                    <a:srgbClr val="000000">
                      <a:alpha val="43137"/>
                    </a:srgbClr>
                  </a:outerShdw>
                </a:effectLst>
              </a:rPr>
              <a:t>HCl</a:t>
            </a:r>
            <a:endParaRPr lang="en-US" sz="4275" b="1" dirty="0">
              <a:solidFill>
                <a:schemeClr val="accent2">
                  <a:lumMod val="75000"/>
                </a:schemeClr>
              </a:solidFill>
              <a:effectLst>
                <a:outerShdw blurRad="38100" dist="38100" dir="2700000" algn="tl">
                  <a:srgbClr val="000000">
                    <a:alpha val="43137"/>
                  </a:srgbClr>
                </a:outerShdw>
              </a:effectLst>
            </a:endParaRPr>
          </a:p>
          <a:p>
            <a:pPr marL="0" indent="0">
              <a:buNone/>
            </a:pPr>
            <a:r>
              <a:rPr lang="en-US" sz="4275" dirty="0"/>
              <a:t>     --  cut with </a:t>
            </a:r>
            <a:r>
              <a:rPr lang="en-US" sz="4275" i="1" dirty="0">
                <a:highlight>
                  <a:srgbClr val="C0C0C0"/>
                </a:highlight>
              </a:rPr>
              <a:t>levamisole</a:t>
            </a:r>
            <a:r>
              <a:rPr lang="en-US" sz="4275" dirty="0"/>
              <a:t> and </a:t>
            </a:r>
            <a:r>
              <a:rPr lang="en-US" sz="4275" i="1" dirty="0">
                <a:highlight>
                  <a:srgbClr val="C0C0C0"/>
                </a:highlight>
              </a:rPr>
              <a:t>lidocaine</a:t>
            </a:r>
          </a:p>
        </p:txBody>
      </p:sp>
    </p:spTree>
    <p:extLst>
      <p:ext uri="{BB962C8B-B14F-4D97-AF65-F5344CB8AC3E}">
        <p14:creationId xmlns:p14="http://schemas.microsoft.com/office/powerpoint/2010/main" val="1732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71450"/>
            <a:ext cx="6229350" cy="854105"/>
          </a:xfrm>
        </p:spPr>
        <p:txBody>
          <a:bodyPr>
            <a:noAutofit/>
          </a:bodyPr>
          <a:lstStyle/>
          <a:p>
            <a:r>
              <a:rPr lang="en-US" sz="2100" b="1" dirty="0">
                <a:effectLst>
                  <a:outerShdw blurRad="38100" dist="38100" dir="2700000" algn="tl">
                    <a:srgbClr val="000000">
                      <a:alpha val="43137"/>
                    </a:srgbClr>
                  </a:outerShdw>
                </a:effectLst>
              </a:rPr>
              <a:t>Chemical Profile of Drug Samples </a:t>
            </a:r>
            <a:br>
              <a:rPr lang="en-US" sz="2100" b="1" dirty="0">
                <a:effectLst>
                  <a:outerShdw blurRad="38100" dist="38100" dir="2700000" algn="tl">
                    <a:srgbClr val="000000">
                      <a:alpha val="43137"/>
                    </a:srgbClr>
                  </a:outerShdw>
                </a:effectLst>
              </a:rPr>
            </a:br>
            <a:r>
              <a:rPr lang="en-US" sz="2100" b="1" dirty="0">
                <a:effectLst>
                  <a:outerShdw blurRad="38100" dist="38100" dir="2700000" algn="tl">
                    <a:srgbClr val="000000">
                      <a:alpha val="43137"/>
                    </a:srgbClr>
                  </a:outerShdw>
                </a:effectLst>
              </a:rPr>
              <a:t>in South Africa – May 2017</a:t>
            </a:r>
            <a:br>
              <a:rPr lang="en-US" sz="2100" b="1" dirty="0">
                <a:effectLst>
                  <a:outerShdw blurRad="38100" dist="38100" dir="2700000" algn="tl">
                    <a:srgbClr val="000000">
                      <a:alpha val="43137"/>
                    </a:srgbClr>
                  </a:outerShdw>
                </a:effectLst>
              </a:rPr>
            </a:br>
            <a:r>
              <a:rPr lang="en-US" sz="2100" b="1" dirty="0">
                <a:effectLst>
                  <a:outerShdw blurRad="38100" dist="38100" dir="2700000" algn="tl">
                    <a:srgbClr val="000000">
                      <a:alpha val="43137"/>
                    </a:srgbClr>
                  </a:outerShdw>
                </a:effectLst>
              </a:rPr>
              <a:t>(50 samples each)</a:t>
            </a:r>
          </a:p>
        </p:txBody>
      </p:sp>
      <p:graphicFrame>
        <p:nvGraphicFramePr>
          <p:cNvPr id="4" name="Content Placeholder 3"/>
          <p:cNvGraphicFramePr>
            <a:graphicFrameLocks noGrp="1"/>
          </p:cNvGraphicFramePr>
          <p:nvPr>
            <p:ph idx="1"/>
          </p:nvPr>
        </p:nvGraphicFramePr>
        <p:xfrm>
          <a:off x="771525" y="1276350"/>
          <a:ext cx="7839075" cy="3514725"/>
        </p:xfrm>
        <a:graphic>
          <a:graphicData uri="http://schemas.openxmlformats.org/drawingml/2006/table">
            <a:tbl>
              <a:tblPr firstRow="1" bandRow="1">
                <a:tableStyleId>{00A15C55-8517-42AA-B614-E9B94910E393}</a:tableStyleId>
              </a:tblPr>
              <a:tblGrid>
                <a:gridCol w="3969152">
                  <a:extLst>
                    <a:ext uri="{9D8B030D-6E8A-4147-A177-3AD203B41FA5}">
                      <a16:colId xmlns:a16="http://schemas.microsoft.com/office/drawing/2014/main" val="20000"/>
                    </a:ext>
                  </a:extLst>
                </a:gridCol>
                <a:gridCol w="1975416">
                  <a:extLst>
                    <a:ext uri="{9D8B030D-6E8A-4147-A177-3AD203B41FA5}">
                      <a16:colId xmlns:a16="http://schemas.microsoft.com/office/drawing/2014/main" val="20001"/>
                    </a:ext>
                  </a:extLst>
                </a:gridCol>
                <a:gridCol w="1894507">
                  <a:extLst>
                    <a:ext uri="{9D8B030D-6E8A-4147-A177-3AD203B41FA5}">
                      <a16:colId xmlns:a16="http://schemas.microsoft.com/office/drawing/2014/main" val="20002"/>
                    </a:ext>
                  </a:extLst>
                </a:gridCol>
              </a:tblGrid>
              <a:tr h="379119">
                <a:tc>
                  <a:txBody>
                    <a:bodyPr/>
                    <a:lstStyle/>
                    <a:p>
                      <a:r>
                        <a:rPr lang="en-US" sz="1000" dirty="0"/>
                        <a:t>Adulterants</a:t>
                      </a:r>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Cocaine</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solidFill>
                            <a:schemeClr val="bg1"/>
                          </a:solidFill>
                        </a:rPr>
                        <a:t>Heroin</a:t>
                      </a:r>
                    </a:p>
                  </a:txBody>
                  <a:tcPr marL="68580" marR="68580" marT="34290" marB="3429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65879">
                <a:tc>
                  <a:txBody>
                    <a:bodyPr/>
                    <a:lstStyle/>
                    <a:p>
                      <a:r>
                        <a:rPr lang="en-US" sz="1000" dirty="0"/>
                        <a:t>     </a:t>
                      </a:r>
                      <a:r>
                        <a:rPr lang="en-US" sz="2400" b="1" dirty="0" err="1">
                          <a:effectLst>
                            <a:outerShdw blurRad="38100" dist="38100" dir="2700000" algn="tl">
                              <a:srgbClr val="000000">
                                <a:alpha val="43137"/>
                              </a:srgbClr>
                            </a:outerShdw>
                          </a:effectLst>
                        </a:rPr>
                        <a:t>Phenacetin</a:t>
                      </a:r>
                      <a:endParaRPr lang="en-US" sz="2400" b="1" dirty="0">
                        <a:effectLst>
                          <a:outerShdw blurRad="38100" dist="38100" dir="2700000" algn="tl">
                            <a:srgbClr val="000000">
                              <a:alpha val="43137"/>
                            </a:srgbClr>
                          </a:outerShdw>
                        </a:effectLst>
                      </a:endParaRP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94%</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32%</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79877">
                <a:tc>
                  <a:txBody>
                    <a:bodyPr/>
                    <a:lstStyle/>
                    <a:p>
                      <a:r>
                        <a:rPr lang="en-US" sz="1000" dirty="0"/>
                        <a:t>     </a:t>
                      </a:r>
                      <a:r>
                        <a:rPr lang="en-US" sz="2400" b="1" dirty="0">
                          <a:effectLst>
                            <a:outerShdw blurRad="38100" dist="38100" dir="2700000" algn="tl">
                              <a:srgbClr val="000000">
                                <a:alpha val="43137"/>
                              </a:srgbClr>
                            </a:outerShdw>
                          </a:effectLst>
                        </a:rPr>
                        <a:t>Acetaminophen</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18%</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898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a:t>     </a:t>
                      </a:r>
                      <a:r>
                        <a:rPr lang="en-US" sz="2400" b="1" baseline="0" dirty="0">
                          <a:effectLst>
                            <a:outerShdw blurRad="38100" dist="38100" dir="2700000" algn="tl">
                              <a:srgbClr val="000000">
                                <a:alpha val="43137"/>
                              </a:srgbClr>
                            </a:outerShdw>
                          </a:effectLst>
                        </a:rPr>
                        <a:t>Levamisole</a:t>
                      </a:r>
                      <a:endParaRPr lang="en-US" sz="2400" b="1" dirty="0">
                        <a:effectLst>
                          <a:outerShdw blurRad="38100" dist="38100" dir="2700000" algn="tl">
                            <a:srgbClr val="000000">
                              <a:alpha val="43137"/>
                            </a:srgbClr>
                          </a:outerShdw>
                        </a:effectLst>
                      </a:endParaRP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16%</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t>--</a:t>
                      </a:r>
                    </a:p>
                  </a:txBody>
                  <a:tcPr marL="68580" marR="68580" marT="34290" marB="3429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2975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415256"/>
          </a:xfrm>
        </p:spPr>
        <p:txBody>
          <a:bodyPr>
            <a:noAutofit/>
          </a:bodyPr>
          <a:lstStyle/>
          <a:p>
            <a:r>
              <a:rPr lang="en-US" sz="2100" b="1" dirty="0"/>
              <a:t>Uncommon Toxic Adulterants Detected in Africa &amp; Asia: 2016 - 2017 </a:t>
            </a:r>
          </a:p>
        </p:txBody>
      </p:sp>
      <p:graphicFrame>
        <p:nvGraphicFramePr>
          <p:cNvPr id="5" name="Content Placeholder 4"/>
          <p:cNvGraphicFramePr>
            <a:graphicFrameLocks noGrp="1"/>
          </p:cNvGraphicFramePr>
          <p:nvPr>
            <p:ph idx="1"/>
          </p:nvPr>
        </p:nvGraphicFramePr>
        <p:xfrm>
          <a:off x="124730" y="542926"/>
          <a:ext cx="8951690" cy="4488180"/>
        </p:xfrm>
        <a:graphic>
          <a:graphicData uri="http://schemas.openxmlformats.org/drawingml/2006/table">
            <a:tbl>
              <a:tblPr firstRow="1" bandRow="1">
                <a:tableStyleId>{5C22544A-7EE6-4342-B048-85BDC9FD1C3A}</a:tableStyleId>
              </a:tblPr>
              <a:tblGrid>
                <a:gridCol w="1883469">
                  <a:extLst>
                    <a:ext uri="{9D8B030D-6E8A-4147-A177-3AD203B41FA5}">
                      <a16:colId xmlns:a16="http://schemas.microsoft.com/office/drawing/2014/main" val="20000"/>
                    </a:ext>
                  </a:extLst>
                </a:gridCol>
                <a:gridCol w="1516274">
                  <a:extLst>
                    <a:ext uri="{9D8B030D-6E8A-4147-A177-3AD203B41FA5}">
                      <a16:colId xmlns:a16="http://schemas.microsoft.com/office/drawing/2014/main" val="20001"/>
                    </a:ext>
                  </a:extLst>
                </a:gridCol>
                <a:gridCol w="1856247">
                  <a:extLst>
                    <a:ext uri="{9D8B030D-6E8A-4147-A177-3AD203B41FA5}">
                      <a16:colId xmlns:a16="http://schemas.microsoft.com/office/drawing/2014/main" val="20002"/>
                    </a:ext>
                  </a:extLst>
                </a:gridCol>
                <a:gridCol w="1921251">
                  <a:extLst>
                    <a:ext uri="{9D8B030D-6E8A-4147-A177-3AD203B41FA5}">
                      <a16:colId xmlns:a16="http://schemas.microsoft.com/office/drawing/2014/main" val="20003"/>
                    </a:ext>
                  </a:extLst>
                </a:gridCol>
                <a:gridCol w="1774449">
                  <a:extLst>
                    <a:ext uri="{9D8B030D-6E8A-4147-A177-3AD203B41FA5}">
                      <a16:colId xmlns:a16="http://schemas.microsoft.com/office/drawing/2014/main" val="20004"/>
                    </a:ext>
                  </a:extLst>
                </a:gridCol>
              </a:tblGrid>
              <a:tr h="311329">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717371">
                <a:tc>
                  <a:txBody>
                    <a:bodyPr/>
                    <a:lstStyle/>
                    <a:p>
                      <a:r>
                        <a:rPr lang="en-US" sz="1100" dirty="0"/>
                        <a:t>Diethyl </a:t>
                      </a:r>
                      <a:r>
                        <a:rPr lang="en-US" sz="1100" dirty="0" err="1"/>
                        <a:t>Methylphosphonate</a:t>
                      </a:r>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Nerve Agent (precursor Sarin &amp; </a:t>
                      </a:r>
                      <a:r>
                        <a:rPr lang="en-US" sz="1100" dirty="0" err="1"/>
                        <a:t>Somon</a:t>
                      </a:r>
                      <a:r>
                        <a:rPr lang="en-US" sz="1100" dirty="0"/>
                        <a:t> gas)</a:t>
                      </a:r>
                    </a:p>
                    <a:p>
                      <a:r>
                        <a:rPr lang="en-US" sz="1100" dirty="0"/>
                        <a:t>Flame Retardant</a:t>
                      </a:r>
                    </a:p>
                  </a:txBody>
                  <a:tcPr marL="68580" marR="68580" marT="34290" marB="34290"/>
                </a:tc>
                <a:tc>
                  <a:txBody>
                    <a:bodyPr/>
                    <a:lstStyle/>
                    <a:p>
                      <a:r>
                        <a:rPr lang="en-US" sz="1100" dirty="0"/>
                        <a:t>South Africa (Pretoria)</a:t>
                      </a:r>
                    </a:p>
                    <a:p>
                      <a:r>
                        <a:rPr lang="en-US" sz="1100" dirty="0"/>
                        <a:t>[June 2016]</a:t>
                      </a:r>
                    </a:p>
                  </a:txBody>
                  <a:tcPr marL="68580" marR="68580" marT="34290" marB="34290"/>
                </a:tc>
                <a:tc>
                  <a:txBody>
                    <a:bodyPr/>
                    <a:lstStyle/>
                    <a:p>
                      <a:r>
                        <a:rPr lang="en-US" sz="1100" b="1" dirty="0">
                          <a:solidFill>
                            <a:srgbClr val="FF0000"/>
                          </a:solidFill>
                        </a:rPr>
                        <a:t>*Respiratory failure</a:t>
                      </a:r>
                    </a:p>
                    <a:p>
                      <a:r>
                        <a:rPr lang="en-US" sz="1100" b="1" dirty="0">
                          <a:solidFill>
                            <a:srgbClr val="FF0000"/>
                          </a:solidFill>
                        </a:rPr>
                        <a:t>*Convulsions</a:t>
                      </a:r>
                    </a:p>
                    <a:p>
                      <a:pPr marL="0" indent="0">
                        <a:buFont typeface="Arial" panose="020B0604020202020204" pitchFamily="34" charset="0"/>
                        <a:buNone/>
                      </a:pPr>
                      <a:r>
                        <a:rPr lang="en-US" sz="1100" b="1" dirty="0">
                          <a:solidFill>
                            <a:srgbClr val="FF0000"/>
                          </a:solidFill>
                        </a:rPr>
                        <a:t>*Paralysis</a:t>
                      </a:r>
                    </a:p>
                  </a:txBody>
                  <a:tcPr marL="68580" marR="68580" marT="34290" marB="34290"/>
                </a:tc>
                <a:tc>
                  <a:txBody>
                    <a:bodyPr/>
                    <a:lstStyle/>
                    <a:p>
                      <a:pPr>
                        <a:buFont typeface="Arial" pitchFamily="34" charset="0"/>
                        <a:buNone/>
                      </a:pPr>
                      <a:r>
                        <a:rPr lang="en-US" sz="1100" b="1" dirty="0">
                          <a:solidFill>
                            <a:srgbClr val="0070C0"/>
                          </a:solidFill>
                        </a:rPr>
                        <a:t>Pink tablets sold as gym morphine</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68680">
                <a:tc>
                  <a:txBody>
                    <a:bodyPr/>
                    <a:lstStyle/>
                    <a:p>
                      <a:r>
                        <a:rPr lang="en-US" sz="1100" dirty="0" err="1"/>
                        <a:t>Maneb</a:t>
                      </a:r>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Fungicide</a:t>
                      </a:r>
                    </a:p>
                    <a:p>
                      <a:r>
                        <a:rPr lang="en-US" sz="1100" dirty="0"/>
                        <a:t>Neurotoxin</a:t>
                      </a:r>
                    </a:p>
                  </a:txBody>
                  <a:tcPr marL="68580" marR="68580" marT="34290" marB="34290"/>
                </a:tc>
                <a:tc>
                  <a:txBody>
                    <a:bodyPr/>
                    <a:lstStyle/>
                    <a:p>
                      <a:r>
                        <a:rPr lang="en-US" sz="1100" dirty="0"/>
                        <a:t>South Africa (Johannesburg)</a:t>
                      </a:r>
                    </a:p>
                    <a:p>
                      <a:r>
                        <a:rPr lang="en-US" sz="1100" dirty="0"/>
                        <a:t>[June 2016]</a:t>
                      </a:r>
                    </a:p>
                  </a:txBody>
                  <a:tcPr marL="68580" marR="68580" marT="34290" marB="34290"/>
                </a:tc>
                <a:tc>
                  <a:txBody>
                    <a:bodyPr/>
                    <a:lstStyle/>
                    <a:p>
                      <a:r>
                        <a:rPr lang="en-US" sz="1100" b="1" dirty="0">
                          <a:solidFill>
                            <a:srgbClr val="FF0000"/>
                          </a:solidFill>
                        </a:rPr>
                        <a:t>*Parkinson’s symptoms</a:t>
                      </a:r>
                    </a:p>
                    <a:p>
                      <a:r>
                        <a:rPr lang="en-US" sz="1100" b="1" dirty="0">
                          <a:solidFill>
                            <a:srgbClr val="FF0000"/>
                          </a:solidFill>
                        </a:rPr>
                        <a:t>*Tremors</a:t>
                      </a:r>
                    </a:p>
                    <a:p>
                      <a:r>
                        <a:rPr lang="en-US" sz="1100" b="1" dirty="0">
                          <a:solidFill>
                            <a:srgbClr val="FF0000"/>
                          </a:solidFill>
                        </a:rPr>
                        <a:t>*Muscle rigidity/Slow gait</a:t>
                      </a:r>
                    </a:p>
                    <a:p>
                      <a:r>
                        <a:rPr lang="en-US" sz="1100" b="1" dirty="0">
                          <a:solidFill>
                            <a:srgbClr val="FF0000"/>
                          </a:solidFill>
                        </a:rPr>
                        <a:t>*Impaired voice/Jaw stiffness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Sold as new street drug called </a:t>
                      </a:r>
                      <a:r>
                        <a:rPr kumimoji="0" lang="en-US" sz="1100" b="1" i="1" u="none" strike="noStrike" kern="1200" cap="none" spc="0" normalizeH="0" baseline="0" noProof="0" dirty="0">
                          <a:ln>
                            <a:noFill/>
                          </a:ln>
                          <a:solidFill>
                            <a:srgbClr val="0070C0"/>
                          </a:solidFill>
                          <a:effectLst/>
                          <a:uLnTx/>
                          <a:uFillTx/>
                          <a:latin typeface="+mn-lt"/>
                          <a:ea typeface="+mn-ea"/>
                          <a:cs typeface="+mn-cs"/>
                        </a:rPr>
                        <a:t>‘Swipe’</a:t>
                      </a:r>
                      <a:r>
                        <a:rPr kumimoji="0" lang="en-US" sz="1100" b="1" i="0" u="none" strike="noStrike" kern="1200" cap="none" spc="0" normalizeH="0" baseline="0" noProof="0" dirty="0">
                          <a:ln>
                            <a:noFill/>
                          </a:ln>
                          <a:solidFill>
                            <a:srgbClr val="0070C0"/>
                          </a:solidFill>
                          <a:effectLst/>
                          <a:uLnTx/>
                          <a:uFillTx/>
                          <a:latin typeface="+mn-lt"/>
                          <a:ea typeface="+mn-ea"/>
                          <a:cs typeface="+mn-cs"/>
                        </a:rPr>
                        <a:t> by mixing </a:t>
                      </a:r>
                      <a:r>
                        <a:rPr kumimoji="0" lang="en-US" sz="1100" b="1" i="0" u="none" strike="noStrike" kern="1200" cap="none" spc="0" normalizeH="0" baseline="0" noProof="0" dirty="0" err="1">
                          <a:ln>
                            <a:noFill/>
                          </a:ln>
                          <a:solidFill>
                            <a:srgbClr val="0070C0"/>
                          </a:solidFill>
                          <a:effectLst/>
                          <a:uLnTx/>
                          <a:uFillTx/>
                          <a:latin typeface="+mn-lt"/>
                          <a:ea typeface="+mn-ea"/>
                          <a:cs typeface="+mn-cs"/>
                        </a:rPr>
                        <a:t>maneb</a:t>
                      </a:r>
                      <a:r>
                        <a:rPr kumimoji="0" lang="en-US" sz="1100" b="1" i="0" u="none" strike="noStrike" kern="1200" cap="none" spc="0" normalizeH="0" baseline="0" noProof="0" dirty="0">
                          <a:ln>
                            <a:noFill/>
                          </a:ln>
                          <a:solidFill>
                            <a:srgbClr val="0070C0"/>
                          </a:solidFill>
                          <a:effectLst/>
                          <a:uLnTx/>
                          <a:uFillTx/>
                          <a:latin typeface="+mn-lt"/>
                          <a:ea typeface="+mn-ea"/>
                          <a:cs typeface="+mn-cs"/>
                        </a:rPr>
                        <a:t>, corn syrup &amp; talc powder</a:t>
                      </a:r>
                    </a:p>
                    <a:p>
                      <a:pPr>
                        <a:buFont typeface="Arial" pitchFamily="34" charset="0"/>
                        <a:buNone/>
                      </a:pP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028700">
                <a:tc>
                  <a:txBody>
                    <a:bodyPr/>
                    <a:lstStyle/>
                    <a:p>
                      <a:r>
                        <a:rPr lang="en-US" sz="1100" dirty="0" err="1"/>
                        <a:t>Nitroethane</a:t>
                      </a:r>
                      <a:endParaRPr lang="en-US" sz="1100" dirty="0"/>
                    </a:p>
                    <a:p>
                      <a:endParaRPr lang="en-US" sz="1100" dirty="0"/>
                    </a:p>
                    <a:p>
                      <a:endParaRPr lang="en-US" sz="1100" dirty="0"/>
                    </a:p>
                    <a:p>
                      <a:r>
                        <a:rPr lang="en-US" sz="1100" dirty="0" err="1"/>
                        <a:t>Chinomethionate</a:t>
                      </a:r>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Neurotoxin</a:t>
                      </a:r>
                    </a:p>
                    <a:p>
                      <a:endParaRPr lang="en-US" sz="1100" dirty="0"/>
                    </a:p>
                    <a:p>
                      <a:endParaRPr lang="en-US" sz="1100" dirty="0"/>
                    </a:p>
                    <a:p>
                      <a:r>
                        <a:rPr lang="en-US" sz="1100" dirty="0"/>
                        <a:t>Fungicide</a:t>
                      </a:r>
                    </a:p>
                    <a:p>
                      <a:r>
                        <a:rPr lang="en-US" sz="1100" dirty="0"/>
                        <a:t>Neurotoxin</a:t>
                      </a:r>
                    </a:p>
                    <a:p>
                      <a:r>
                        <a:rPr lang="en-US" sz="1100" dirty="0"/>
                        <a:t>Carcinogen</a:t>
                      </a:r>
                    </a:p>
                  </a:txBody>
                  <a:tcPr marL="68580" marR="68580" marT="34290" marB="34290"/>
                </a:tc>
                <a:tc>
                  <a:txBody>
                    <a:bodyPr/>
                    <a:lstStyle/>
                    <a:p>
                      <a:r>
                        <a:rPr lang="en-US" sz="1100" dirty="0"/>
                        <a:t>South Africa (Johannesburg)</a:t>
                      </a:r>
                    </a:p>
                    <a:p>
                      <a:r>
                        <a:rPr lang="en-US" sz="1100" dirty="0"/>
                        <a:t>[June 2016]</a:t>
                      </a:r>
                    </a:p>
                  </a:txBody>
                  <a:tcPr marL="68580" marR="68580" marT="34290" marB="34290"/>
                </a:tc>
                <a:tc>
                  <a:txBody>
                    <a:bodyPr/>
                    <a:lstStyle/>
                    <a:p>
                      <a:r>
                        <a:rPr lang="en-US" sz="1100" b="1" dirty="0">
                          <a:solidFill>
                            <a:srgbClr val="FF0000"/>
                          </a:solidFill>
                        </a:rPr>
                        <a:t>*Genetic damage</a:t>
                      </a:r>
                    </a:p>
                    <a:p>
                      <a:r>
                        <a:rPr lang="en-US" sz="1100" b="1" dirty="0">
                          <a:solidFill>
                            <a:srgbClr val="FF0000"/>
                          </a:solidFill>
                        </a:rPr>
                        <a:t>*Harmful to nervous system, liver, and kidneys</a:t>
                      </a:r>
                    </a:p>
                    <a:p>
                      <a:r>
                        <a:rPr lang="en-US" sz="1100" b="1" dirty="0"/>
                        <a:t>-----------------------------------------</a:t>
                      </a:r>
                    </a:p>
                    <a:p>
                      <a:r>
                        <a:rPr lang="en-US" sz="1100" b="1" dirty="0">
                          <a:solidFill>
                            <a:srgbClr val="FF0000"/>
                          </a:solidFill>
                        </a:rPr>
                        <a:t>*Causes cancer</a:t>
                      </a:r>
                    </a:p>
                    <a:p>
                      <a:r>
                        <a:rPr lang="en-US" sz="1100" b="1" dirty="0">
                          <a:solidFill>
                            <a:srgbClr val="FF0000"/>
                          </a:solidFill>
                        </a:rPr>
                        <a:t>*Damage to bodily organs</a:t>
                      </a:r>
                    </a:p>
                  </a:txBody>
                  <a:tcPr marL="68580" marR="68580" marT="34290" marB="34290"/>
                </a:tc>
                <a:tc>
                  <a:txBody>
                    <a:bodyPr/>
                    <a:lstStyle/>
                    <a:p>
                      <a:pPr>
                        <a:buFont typeface="Arial" pitchFamily="34" charset="0"/>
                        <a:buNone/>
                      </a:pPr>
                      <a:r>
                        <a:rPr lang="en-US" sz="1100" b="1" dirty="0">
                          <a:solidFill>
                            <a:srgbClr val="0070C0"/>
                          </a:solidFill>
                        </a:rPr>
                        <a:t>Used to cut </a:t>
                      </a:r>
                      <a:r>
                        <a:rPr lang="en-US" sz="1100" b="1" i="1" dirty="0" err="1">
                          <a:solidFill>
                            <a:srgbClr val="0070C0"/>
                          </a:solidFill>
                        </a:rPr>
                        <a:t>nyaope</a:t>
                      </a:r>
                      <a:r>
                        <a:rPr lang="en-US" sz="1100" b="1" dirty="0">
                          <a:solidFill>
                            <a:srgbClr val="0070C0"/>
                          </a:solidFill>
                        </a:rPr>
                        <a:t> or </a:t>
                      </a:r>
                      <a:r>
                        <a:rPr lang="en-US" sz="1100" b="1" i="1" dirty="0" err="1">
                          <a:solidFill>
                            <a:srgbClr val="0070C0"/>
                          </a:solidFill>
                        </a:rPr>
                        <a:t>whoonga</a:t>
                      </a:r>
                      <a:r>
                        <a:rPr lang="en-US" sz="1100" b="1" dirty="0">
                          <a:solidFill>
                            <a:srgbClr val="0070C0"/>
                          </a:solidFill>
                        </a:rPr>
                        <a:t> (a heroin concoction with several adulterants)</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48640">
                <a:tc>
                  <a:txBody>
                    <a:bodyPr/>
                    <a:lstStyle/>
                    <a:p>
                      <a:r>
                        <a:rPr lang="en-US" sz="1100" dirty="0"/>
                        <a:t>Di(ethylene </a:t>
                      </a:r>
                      <a:r>
                        <a:rPr lang="en-US" sz="1100" dirty="0" err="1"/>
                        <a:t>glycon</a:t>
                      </a:r>
                      <a:r>
                        <a:rPr lang="en-US" sz="1100" dirty="0"/>
                        <a:t>) </a:t>
                      </a:r>
                      <a:r>
                        <a:rPr lang="en-US" sz="1100" dirty="0" err="1"/>
                        <a:t>dibezoate</a:t>
                      </a:r>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Neurotoxin</a:t>
                      </a:r>
                    </a:p>
                    <a:p>
                      <a:r>
                        <a:rPr lang="en-US" sz="1100" dirty="0"/>
                        <a:t>Industrial Solvent</a:t>
                      </a:r>
                    </a:p>
                  </a:txBody>
                  <a:tcPr marL="68580" marR="68580" marT="34290" marB="34290"/>
                </a:tc>
                <a:tc>
                  <a:txBody>
                    <a:bodyPr/>
                    <a:lstStyle/>
                    <a:p>
                      <a:r>
                        <a:rPr lang="en-US" sz="1100" dirty="0"/>
                        <a:t>South Africa (Cape Town)</a:t>
                      </a:r>
                    </a:p>
                    <a:p>
                      <a:r>
                        <a:rPr lang="en-US" sz="1100" dirty="0"/>
                        <a:t>[June 2016]</a:t>
                      </a:r>
                    </a:p>
                  </a:txBody>
                  <a:tcPr marL="68580" marR="68580" marT="34290" marB="34290"/>
                </a:tc>
                <a:tc>
                  <a:txBody>
                    <a:bodyPr/>
                    <a:lstStyle/>
                    <a:p>
                      <a:r>
                        <a:rPr lang="en-US" sz="1100" b="1" kern="1200" dirty="0">
                          <a:solidFill>
                            <a:srgbClr val="FF0000"/>
                          </a:solidFill>
                          <a:latin typeface="+mn-lt"/>
                          <a:ea typeface="+mn-ea"/>
                          <a:cs typeface="+mn-cs"/>
                        </a:rPr>
                        <a:t>*CNS Depression</a:t>
                      </a:r>
                    </a:p>
                    <a:p>
                      <a:r>
                        <a:rPr lang="en-US" sz="1100" b="1" kern="1200" dirty="0">
                          <a:solidFill>
                            <a:srgbClr val="FF0000"/>
                          </a:solidFill>
                          <a:latin typeface="+mn-lt"/>
                          <a:ea typeface="+mn-ea"/>
                          <a:cs typeface="+mn-cs"/>
                        </a:rPr>
                        <a:t>*Neurologic dysfunction</a:t>
                      </a:r>
                    </a:p>
                    <a:p>
                      <a:r>
                        <a:rPr lang="en-US" sz="1100" b="1" kern="1200" dirty="0">
                          <a:solidFill>
                            <a:srgbClr val="FF0000"/>
                          </a:solidFill>
                          <a:latin typeface="+mn-lt"/>
                          <a:ea typeface="+mn-ea"/>
                          <a:cs typeface="+mn-cs"/>
                        </a:rPr>
                        <a:t>*Liver/Kidney damage </a:t>
                      </a:r>
                    </a:p>
                  </a:txBody>
                  <a:tcPr marL="68580" marR="68580" marT="34290" marB="34290"/>
                </a:tc>
                <a:tc>
                  <a:txBody>
                    <a:bodyPr/>
                    <a:lstStyle/>
                    <a:p>
                      <a:pPr>
                        <a:buFont typeface="Arial" pitchFamily="34" charset="0"/>
                        <a:buNone/>
                      </a:pPr>
                      <a:r>
                        <a:rPr lang="en-US" sz="1100" b="1" kern="1200" dirty="0">
                          <a:solidFill>
                            <a:srgbClr val="0070C0"/>
                          </a:solidFill>
                          <a:latin typeface="+mn-lt"/>
                          <a:ea typeface="+mn-ea"/>
                          <a:cs typeface="+mn-cs"/>
                        </a:rPr>
                        <a:t>Used to cut crack cocaine (also adulterated with phenacetin)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868680">
                <a:tc>
                  <a:txBody>
                    <a:bodyPr/>
                    <a:lstStyle/>
                    <a:p>
                      <a:r>
                        <a:rPr lang="en-US" sz="1100" dirty="0"/>
                        <a:t>2,2diethoxyacetophenone</a:t>
                      </a:r>
                    </a:p>
                    <a:p>
                      <a:endParaRPr lang="en-US" sz="1100" dirty="0"/>
                    </a:p>
                    <a:p>
                      <a:r>
                        <a:rPr lang="en-US" sz="1100" dirty="0"/>
                        <a:t>Methyl benzoyl </a:t>
                      </a:r>
                      <a:r>
                        <a:rPr lang="en-US" sz="1100" dirty="0" err="1"/>
                        <a:t>formate</a:t>
                      </a:r>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100" dirty="0"/>
                        <a:t>Carcinogens</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dirty="0"/>
                        <a:t>Thailand (Bangkok)</a:t>
                      </a:r>
                    </a:p>
                    <a:p>
                      <a:r>
                        <a:rPr lang="en-US" sz="1100"/>
                        <a:t>[April 2017]</a:t>
                      </a:r>
                      <a:endParaRPr lang="en-US" sz="1100" dirty="0"/>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rgbClr val="FF0000"/>
                          </a:solidFill>
                        </a:rPr>
                        <a:t>*Causes Cancer</a:t>
                      </a:r>
                    </a:p>
                    <a:p>
                      <a:r>
                        <a:rPr lang="en-US" sz="1100" b="1" dirty="0">
                          <a:solidFill>
                            <a:srgbClr val="FF0000"/>
                          </a:solidFill>
                        </a:rPr>
                        <a:t>*Organ toxicity – single exposure</a:t>
                      </a:r>
                    </a:p>
                    <a:p>
                      <a:r>
                        <a:rPr lang="en-US" sz="1100" b="1" dirty="0">
                          <a:solidFill>
                            <a:srgbClr val="FF0000"/>
                          </a:solidFill>
                        </a:rPr>
                        <a:t>*Skin corrosion/irritation</a:t>
                      </a:r>
                    </a:p>
                    <a:p>
                      <a:r>
                        <a:rPr lang="en-US" sz="1100" b="1" dirty="0">
                          <a:solidFill>
                            <a:srgbClr val="FF0000"/>
                          </a:solidFill>
                        </a:rPr>
                        <a:t>*Respiratory tract irritation</a:t>
                      </a: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indent="0">
                        <a:buFont typeface="Arial" pitchFamily="34" charset="0"/>
                        <a:buNone/>
                      </a:pPr>
                      <a:r>
                        <a:rPr lang="en-US" sz="1100" b="1" dirty="0">
                          <a:solidFill>
                            <a:srgbClr val="0070C0"/>
                          </a:solidFill>
                        </a:rPr>
                        <a:t>Used to cut cocaine </a:t>
                      </a:r>
                      <a:r>
                        <a:rPr lang="en-US" sz="1100" b="1" dirty="0" err="1">
                          <a:solidFill>
                            <a:srgbClr val="0070C0"/>
                          </a:solidFill>
                        </a:rPr>
                        <a:t>HCl</a:t>
                      </a:r>
                      <a:endParaRPr lang="en-US" sz="1100" b="1" dirty="0">
                        <a:solidFill>
                          <a:srgbClr val="0070C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0229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33C6-524A-49D3-89D0-8D8C23488B3F}"/>
              </a:ext>
            </a:extLst>
          </p:cNvPr>
          <p:cNvSpPr>
            <a:spLocks noGrp="1"/>
          </p:cNvSpPr>
          <p:nvPr>
            <p:ph type="title"/>
          </p:nvPr>
        </p:nvSpPr>
        <p:spPr/>
        <p:txBody>
          <a:bodyPr>
            <a:normAutofit/>
          </a:bodyPr>
          <a:lstStyle/>
          <a:p>
            <a:r>
              <a:rPr lang="en-US" sz="2325" b="1" dirty="0">
                <a:solidFill>
                  <a:schemeClr val="tx1">
                    <a:lumMod val="75000"/>
                    <a:lumOff val="25000"/>
                  </a:schemeClr>
                </a:solidFill>
              </a:rPr>
              <a:t>UN World Drug Report 2009: Afghanistan &amp; Heroin Cutting Agents</a:t>
            </a:r>
          </a:p>
        </p:txBody>
      </p:sp>
      <p:sp>
        <p:nvSpPr>
          <p:cNvPr id="3" name="Content Placeholder 2">
            <a:extLst>
              <a:ext uri="{FF2B5EF4-FFF2-40B4-BE49-F238E27FC236}">
                <a16:creationId xmlns:a16="http://schemas.microsoft.com/office/drawing/2014/main" id="{30292619-5F03-466A-8C52-098CE5266235}"/>
              </a:ext>
            </a:extLst>
          </p:cNvPr>
          <p:cNvSpPr>
            <a:spLocks noGrp="1"/>
          </p:cNvSpPr>
          <p:nvPr>
            <p:ph idx="1"/>
          </p:nvPr>
        </p:nvSpPr>
        <p:spPr>
          <a:xfrm>
            <a:off x="457200" y="1063229"/>
            <a:ext cx="8229600" cy="4080272"/>
          </a:xfrm>
        </p:spPr>
        <p:txBody>
          <a:bodyPr>
            <a:normAutofit/>
          </a:bodyPr>
          <a:lstStyle/>
          <a:p>
            <a:r>
              <a:rPr lang="en-US" sz="1875" b="1" dirty="0">
                <a:solidFill>
                  <a:srgbClr val="C00000"/>
                </a:solidFill>
              </a:rPr>
              <a:t>Paracetamol:</a:t>
            </a:r>
            <a:r>
              <a:rPr lang="en-US" sz="1875" dirty="0"/>
              <a:t> analgesic/fever reducer. Causes liver damage at higher doses. When combined with heroin, it has a double depressant effect. Mixture can significantly slow down – and sometimes completely stop – critical body functions, including respiration and heart rate.</a:t>
            </a:r>
          </a:p>
          <a:p>
            <a:pPr marL="0" indent="0">
              <a:buNone/>
            </a:pPr>
            <a:r>
              <a:rPr lang="en-US" sz="1875" dirty="0"/>
              <a:t> </a:t>
            </a:r>
          </a:p>
          <a:p>
            <a:r>
              <a:rPr lang="en-US" sz="1875" b="1" dirty="0">
                <a:solidFill>
                  <a:srgbClr val="C00000"/>
                </a:solidFill>
              </a:rPr>
              <a:t>Phenolphthalein:</a:t>
            </a:r>
            <a:r>
              <a:rPr lang="en-US" sz="1875" b="1" dirty="0"/>
              <a:t> </a:t>
            </a:r>
            <a:r>
              <a:rPr lang="en-US" sz="1875" dirty="0"/>
              <a:t>used as a laxative for more than a century, but removed from the market because of concerns over its carcinogenicity - its potential to cause or increase the risk of cancer by altering cellular metabolism.</a:t>
            </a:r>
          </a:p>
          <a:p>
            <a:pPr marL="0" indent="0">
              <a:buNone/>
            </a:pPr>
            <a:endParaRPr lang="en-US" sz="1875" dirty="0"/>
          </a:p>
          <a:p>
            <a:r>
              <a:rPr lang="en-US" sz="1875" b="1" dirty="0">
                <a:solidFill>
                  <a:srgbClr val="C00000"/>
                </a:solidFill>
              </a:rPr>
              <a:t>Chloroquine:</a:t>
            </a:r>
            <a:r>
              <a:rPr lang="en-US" sz="1875" dirty="0"/>
              <a:t> a well-known antimalarial drug. Can cause hypotension. </a:t>
            </a:r>
          </a:p>
          <a:p>
            <a:pPr marL="0" indent="0">
              <a:buNone/>
            </a:pPr>
            <a:endParaRPr lang="en-US" sz="1875" dirty="0"/>
          </a:p>
          <a:p>
            <a:r>
              <a:rPr lang="en-US" sz="1875" b="1" dirty="0">
                <a:solidFill>
                  <a:srgbClr val="C00000"/>
                </a:solidFill>
              </a:rPr>
              <a:t>Caffeine:</a:t>
            </a:r>
            <a:r>
              <a:rPr lang="en-US" sz="1875" dirty="0"/>
              <a:t> with heroin, can cause abnormal heart rhythm &amp; respiratory distress.</a:t>
            </a:r>
          </a:p>
        </p:txBody>
      </p:sp>
    </p:spTree>
    <p:extLst>
      <p:ext uri="{BB962C8B-B14F-4D97-AF65-F5344CB8AC3E}">
        <p14:creationId xmlns:p14="http://schemas.microsoft.com/office/powerpoint/2010/main" val="852435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50B5-65CD-4CB6-BABA-27FACC0FD074}"/>
              </a:ext>
            </a:extLst>
          </p:cNvPr>
          <p:cNvSpPr>
            <a:spLocks noGrp="1"/>
          </p:cNvSpPr>
          <p:nvPr>
            <p:ph type="title"/>
          </p:nvPr>
        </p:nvSpPr>
        <p:spPr/>
        <p:txBody>
          <a:bodyPr>
            <a:normAutofit/>
          </a:bodyPr>
          <a:lstStyle/>
          <a:p>
            <a:r>
              <a:rPr lang="en-US" sz="2325" b="1" dirty="0">
                <a:solidFill>
                  <a:srgbClr val="C00000"/>
                </a:solidFill>
              </a:rPr>
              <a:t>Health Consequences of Illicitly Manufactured Heroin Impurities</a:t>
            </a:r>
            <a:endParaRPr lang="en-US" sz="2325" dirty="0">
              <a:solidFill>
                <a:srgbClr val="C00000"/>
              </a:solidFill>
            </a:endParaRPr>
          </a:p>
        </p:txBody>
      </p:sp>
      <p:sp>
        <p:nvSpPr>
          <p:cNvPr id="3" name="Content Placeholder 2">
            <a:extLst>
              <a:ext uri="{FF2B5EF4-FFF2-40B4-BE49-F238E27FC236}">
                <a16:creationId xmlns:a16="http://schemas.microsoft.com/office/drawing/2014/main" id="{862300FC-8704-4B3B-BD4E-50A475F7BB56}"/>
              </a:ext>
            </a:extLst>
          </p:cNvPr>
          <p:cNvSpPr>
            <a:spLocks noGrp="1"/>
          </p:cNvSpPr>
          <p:nvPr>
            <p:ph idx="1"/>
          </p:nvPr>
        </p:nvSpPr>
        <p:spPr>
          <a:xfrm>
            <a:off x="457200" y="994096"/>
            <a:ext cx="8229600" cy="4026716"/>
          </a:xfrm>
        </p:spPr>
        <p:txBody>
          <a:bodyPr>
            <a:normAutofit lnSpcReduction="10000"/>
          </a:bodyPr>
          <a:lstStyle/>
          <a:p>
            <a:r>
              <a:rPr lang="en-US" sz="1350" b="1" i="1" u="sng" dirty="0" err="1"/>
              <a:t>Acetylcodeine</a:t>
            </a:r>
            <a:r>
              <a:rPr lang="en-US" sz="1350" dirty="0"/>
              <a:t> –  </a:t>
            </a:r>
            <a:r>
              <a:rPr lang="en-US" sz="1350" b="1" dirty="0">
                <a:solidFill>
                  <a:srgbClr val="FF0000"/>
                </a:solidFill>
              </a:rPr>
              <a:t>potentiates the convulsant effects of heroin</a:t>
            </a:r>
            <a:r>
              <a:rPr lang="en-US" sz="1350" dirty="0"/>
              <a:t> suggesting a mechanism for some of the heroin-related deaths reported in human addicts</a:t>
            </a:r>
          </a:p>
          <a:p>
            <a:r>
              <a:rPr lang="en-US" sz="1350" b="1" i="1" u="sng" dirty="0"/>
              <a:t>6-Monoacetylmorphine (6-MAM)</a:t>
            </a:r>
            <a:r>
              <a:rPr lang="en-US" sz="1350" dirty="0"/>
              <a:t> - found in significant amounts of black tar heroin or heroin exposed to moisture. Thirty (30) percent more active than heroin.  Can cause </a:t>
            </a:r>
            <a:r>
              <a:rPr lang="en-US" sz="1350" b="1" dirty="0">
                <a:solidFill>
                  <a:srgbClr val="FF0000"/>
                </a:solidFill>
              </a:rPr>
              <a:t>CNS depression</a:t>
            </a:r>
            <a:r>
              <a:rPr lang="en-US" sz="1350" dirty="0"/>
              <a:t>.</a:t>
            </a:r>
          </a:p>
          <a:p>
            <a:r>
              <a:rPr lang="en-US" sz="1350" b="1" i="1" u="sng" dirty="0"/>
              <a:t>Papaverine</a:t>
            </a:r>
            <a:r>
              <a:rPr lang="en-US" sz="1350" dirty="0"/>
              <a:t> - comprises 0.5 to 2.5% of opium. Toxic at high doses. Taken with other drugs that make one drowsy, it can worsen the effect. Relaxes muscles &amp; </a:t>
            </a:r>
            <a:r>
              <a:rPr lang="en-US" sz="1350" b="1" dirty="0">
                <a:solidFill>
                  <a:srgbClr val="FF0000"/>
                </a:solidFill>
              </a:rPr>
              <a:t>lowers blood pressure</a:t>
            </a:r>
            <a:r>
              <a:rPr lang="en-US" sz="1350" dirty="0"/>
              <a:t>. Can cause </a:t>
            </a:r>
            <a:r>
              <a:rPr lang="en-US" sz="1350" b="1" dirty="0">
                <a:solidFill>
                  <a:srgbClr val="FF0000"/>
                </a:solidFill>
              </a:rPr>
              <a:t>CNS depression</a:t>
            </a:r>
            <a:r>
              <a:rPr lang="en-US" sz="1350" dirty="0"/>
              <a:t>. </a:t>
            </a:r>
          </a:p>
          <a:p>
            <a:r>
              <a:rPr lang="en-US" sz="1350" b="1" i="1" u="sng" dirty="0"/>
              <a:t>Noscapine</a:t>
            </a:r>
            <a:r>
              <a:rPr lang="en-US" sz="1350" dirty="0"/>
              <a:t> - comprises 4 to 8% of opium. A non-controlled opium alkaloid that is byproduct of heroin production and is usually discarded as processing waste. Some heroin manufacturers process the waste to make noscapine enriched powder, which has reportedly been used as a cutting agent for heroin and identified as a substance adulterated with fentanyl and sold as ‘heroin.’ </a:t>
            </a:r>
            <a:r>
              <a:rPr lang="en-US" sz="1350" b="1" dirty="0">
                <a:solidFill>
                  <a:srgbClr val="FF0000"/>
                </a:solidFill>
              </a:rPr>
              <a:t>Toxic at high doses</a:t>
            </a:r>
            <a:r>
              <a:rPr lang="en-US" sz="1350" dirty="0"/>
              <a:t>. Side effects include </a:t>
            </a:r>
            <a:r>
              <a:rPr lang="en-US" sz="1350" b="1" dirty="0">
                <a:solidFill>
                  <a:srgbClr val="FF0000"/>
                </a:solidFill>
              </a:rPr>
              <a:t>increased heart rate</a:t>
            </a:r>
            <a:r>
              <a:rPr lang="en-US" sz="1350" dirty="0"/>
              <a:t>.</a:t>
            </a:r>
          </a:p>
          <a:p>
            <a:r>
              <a:rPr lang="en-US" sz="1350" b="1" i="1" u="sng" dirty="0"/>
              <a:t>Morphine</a:t>
            </a:r>
            <a:r>
              <a:rPr lang="en-US" sz="1350" dirty="0"/>
              <a:t> - unreacted morphine is present in poorly processed heroin, which may bring about adverse reactions in users, especially when the drug is injected intravenously. Can cause </a:t>
            </a:r>
            <a:r>
              <a:rPr lang="en-US" sz="1350" b="1" dirty="0">
                <a:solidFill>
                  <a:srgbClr val="FF0000"/>
                </a:solidFill>
              </a:rPr>
              <a:t>neurodegeneration </a:t>
            </a:r>
            <a:r>
              <a:rPr lang="en-US" sz="1350" dirty="0"/>
              <a:t>(loss of nerve structure and function). Can cause </a:t>
            </a:r>
            <a:r>
              <a:rPr lang="en-US" sz="1350" b="1" dirty="0">
                <a:solidFill>
                  <a:srgbClr val="FF0000"/>
                </a:solidFill>
              </a:rPr>
              <a:t>respiratory distress </a:t>
            </a:r>
            <a:r>
              <a:rPr lang="en-US" sz="1350" dirty="0"/>
              <a:t>and death when taken in high doses or combined with other substances, including alcohol</a:t>
            </a:r>
          </a:p>
          <a:p>
            <a:r>
              <a:rPr lang="en-US" sz="1425" b="1" i="1" u="sng" dirty="0"/>
              <a:t>Codeine</a:t>
            </a:r>
            <a:r>
              <a:rPr lang="en-US" sz="1425" dirty="0"/>
              <a:t> - unreacted codeine is present in some poorly processed heroin, which may bring about adverse reactions in users, especially when the drug is injected intravenously. Can cause </a:t>
            </a:r>
            <a:r>
              <a:rPr lang="en-US" sz="1425" b="1" dirty="0">
                <a:solidFill>
                  <a:srgbClr val="FF0000"/>
                </a:solidFill>
              </a:rPr>
              <a:t>CNS depression</a:t>
            </a:r>
            <a:r>
              <a:rPr lang="en-US" sz="1425" dirty="0"/>
              <a:t>. Can cause </a:t>
            </a:r>
            <a:r>
              <a:rPr lang="en-US" sz="1425" b="1" dirty="0">
                <a:solidFill>
                  <a:srgbClr val="FF0000"/>
                </a:solidFill>
              </a:rPr>
              <a:t>respiratory distress </a:t>
            </a:r>
            <a:r>
              <a:rPr lang="en-US" sz="1425" dirty="0"/>
              <a:t>and death when taken in high doses or combined with other substances, including alcohol.</a:t>
            </a:r>
          </a:p>
        </p:txBody>
      </p:sp>
    </p:spTree>
    <p:extLst>
      <p:ext uri="{BB962C8B-B14F-4D97-AF65-F5344CB8AC3E}">
        <p14:creationId xmlns:p14="http://schemas.microsoft.com/office/powerpoint/2010/main" val="13308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50B5-65CD-4CB6-BABA-27FACC0FD074}"/>
              </a:ext>
            </a:extLst>
          </p:cNvPr>
          <p:cNvSpPr>
            <a:spLocks noGrp="1"/>
          </p:cNvSpPr>
          <p:nvPr>
            <p:ph type="title"/>
          </p:nvPr>
        </p:nvSpPr>
        <p:spPr>
          <a:xfrm>
            <a:off x="457200" y="205979"/>
            <a:ext cx="8229600" cy="788117"/>
          </a:xfrm>
        </p:spPr>
        <p:txBody>
          <a:bodyPr>
            <a:normAutofit/>
          </a:bodyPr>
          <a:lstStyle/>
          <a:p>
            <a:r>
              <a:rPr lang="en-US" sz="2325" b="1" dirty="0">
                <a:solidFill>
                  <a:srgbClr val="000000"/>
                </a:solidFill>
              </a:rPr>
              <a:t>Middle East: Health Consequences of Counterfeit </a:t>
            </a:r>
            <a:r>
              <a:rPr lang="en-US" sz="2325" b="1" dirty="0" err="1">
                <a:solidFill>
                  <a:srgbClr val="000000"/>
                </a:solidFill>
              </a:rPr>
              <a:t>Captagon</a:t>
            </a:r>
            <a:r>
              <a:rPr lang="en-US" sz="2325" b="1" dirty="0">
                <a:solidFill>
                  <a:srgbClr val="000000"/>
                </a:solidFill>
              </a:rPr>
              <a:t>*</a:t>
            </a:r>
            <a:endParaRPr lang="en-US" sz="2325" dirty="0">
              <a:solidFill>
                <a:srgbClr val="000000"/>
              </a:solidFill>
            </a:endParaRPr>
          </a:p>
        </p:txBody>
      </p:sp>
      <p:sp>
        <p:nvSpPr>
          <p:cNvPr id="3" name="Content Placeholder 2">
            <a:extLst>
              <a:ext uri="{FF2B5EF4-FFF2-40B4-BE49-F238E27FC236}">
                <a16:creationId xmlns:a16="http://schemas.microsoft.com/office/drawing/2014/main" id="{862300FC-8704-4B3B-BD4E-50A475F7BB56}"/>
              </a:ext>
            </a:extLst>
          </p:cNvPr>
          <p:cNvSpPr>
            <a:spLocks noGrp="1"/>
          </p:cNvSpPr>
          <p:nvPr>
            <p:ph idx="1"/>
          </p:nvPr>
        </p:nvSpPr>
        <p:spPr>
          <a:xfrm>
            <a:off x="457200" y="994096"/>
            <a:ext cx="8229600" cy="4026716"/>
          </a:xfrm>
        </p:spPr>
        <p:txBody>
          <a:bodyPr>
            <a:normAutofit lnSpcReduction="10000"/>
          </a:bodyPr>
          <a:lstStyle/>
          <a:p>
            <a:r>
              <a:rPr lang="en-US" sz="1350" b="1" i="1" u="sng" dirty="0"/>
              <a:t>Ephedrine</a:t>
            </a:r>
            <a:r>
              <a:rPr lang="en-US" sz="1350" dirty="0"/>
              <a:t> – stimulant to treat low BP. Can cause </a:t>
            </a:r>
            <a:r>
              <a:rPr lang="en-US" sz="1350" b="1" dirty="0">
                <a:solidFill>
                  <a:srgbClr val="FF0000"/>
                </a:solidFill>
              </a:rPr>
              <a:t>hypertension, tachycardia, cardiac arrhythmias, fluid in lungs, vasoconstriction</a:t>
            </a:r>
            <a:r>
              <a:rPr lang="en-US" sz="1350" dirty="0"/>
              <a:t>.</a:t>
            </a:r>
            <a:r>
              <a:rPr lang="en-US" sz="1350" b="1" dirty="0">
                <a:solidFill>
                  <a:srgbClr val="FF0000"/>
                </a:solidFill>
              </a:rPr>
              <a:t> </a:t>
            </a:r>
            <a:endParaRPr lang="en-US" sz="1350" dirty="0"/>
          </a:p>
          <a:p>
            <a:r>
              <a:rPr lang="en-US" sz="1350" b="1" i="1" u="sng" dirty="0"/>
              <a:t>Metronidazole</a:t>
            </a:r>
            <a:r>
              <a:rPr lang="en-US" sz="1350" dirty="0"/>
              <a:t> – an antibiotic. Can cause</a:t>
            </a:r>
            <a:r>
              <a:rPr lang="en-US" sz="1350" b="1" dirty="0">
                <a:solidFill>
                  <a:srgbClr val="FF0000"/>
                </a:solidFill>
              </a:rPr>
              <a:t> decrease in white blood cells, CNS toxicity, nerve damage</a:t>
            </a:r>
            <a:r>
              <a:rPr lang="en-US" sz="1350" dirty="0"/>
              <a:t>.</a:t>
            </a:r>
          </a:p>
          <a:p>
            <a:r>
              <a:rPr lang="en-US" sz="1350" b="1" i="1" u="sng" dirty="0"/>
              <a:t>Theophylline</a:t>
            </a:r>
            <a:r>
              <a:rPr lang="en-US" sz="1350" dirty="0"/>
              <a:t> – a bronchodilator. Can cause </a:t>
            </a:r>
            <a:r>
              <a:rPr lang="en-US" sz="1350" b="1" dirty="0">
                <a:solidFill>
                  <a:srgbClr val="FF0000"/>
                </a:solidFill>
              </a:rPr>
              <a:t>tachycardia, cardiac arrhythmias, convulsions</a:t>
            </a:r>
            <a:r>
              <a:rPr lang="en-US" sz="1350" dirty="0"/>
              <a:t>.</a:t>
            </a:r>
          </a:p>
          <a:p>
            <a:r>
              <a:rPr lang="en-US" sz="1350" b="1" i="1" u="sng" dirty="0"/>
              <a:t>Chlorphenamine</a:t>
            </a:r>
            <a:r>
              <a:rPr lang="en-US" sz="1350" dirty="0"/>
              <a:t> – an antihistamine. Can cause </a:t>
            </a:r>
            <a:r>
              <a:rPr lang="en-US" sz="1350" b="1" dirty="0">
                <a:solidFill>
                  <a:srgbClr val="FF0000"/>
                </a:solidFill>
              </a:rPr>
              <a:t>drowsiness</a:t>
            </a:r>
            <a:r>
              <a:rPr lang="en-US" sz="1350" dirty="0"/>
              <a:t>.</a:t>
            </a:r>
          </a:p>
          <a:p>
            <a:r>
              <a:rPr lang="en-US" sz="1350" b="1" i="1" u="sng" dirty="0"/>
              <a:t>Trimethoprim</a:t>
            </a:r>
            <a:r>
              <a:rPr lang="en-US" sz="1350" dirty="0"/>
              <a:t> – an antibiotic. Can cause </a:t>
            </a:r>
            <a:r>
              <a:rPr lang="en-US" sz="1350" b="1" dirty="0">
                <a:solidFill>
                  <a:srgbClr val="FF0000"/>
                </a:solidFill>
              </a:rPr>
              <a:t>low levels of platelets </a:t>
            </a:r>
            <a:r>
              <a:rPr lang="en-US" sz="1350" dirty="0"/>
              <a:t>that help blood to clot.</a:t>
            </a:r>
          </a:p>
          <a:p>
            <a:r>
              <a:rPr lang="en-US" sz="1425" b="1" i="1" u="sng" dirty="0"/>
              <a:t>Chloroquine</a:t>
            </a:r>
            <a:r>
              <a:rPr lang="en-US" sz="1425" dirty="0"/>
              <a:t> – an antimalarial. Can cause </a:t>
            </a:r>
            <a:r>
              <a:rPr lang="en-US" sz="1425" b="1" dirty="0">
                <a:solidFill>
                  <a:srgbClr val="FF0000"/>
                </a:solidFill>
              </a:rPr>
              <a:t>hypotension</a:t>
            </a:r>
            <a:r>
              <a:rPr lang="en-US" sz="1425" dirty="0"/>
              <a:t>.</a:t>
            </a:r>
          </a:p>
          <a:p>
            <a:r>
              <a:rPr lang="en-US" sz="1425" b="1" u="sng" dirty="0"/>
              <a:t>Quinine</a:t>
            </a:r>
            <a:r>
              <a:rPr lang="en-US" sz="1425" dirty="0"/>
              <a:t> – an antimalarial. Can cause</a:t>
            </a:r>
            <a:r>
              <a:rPr lang="en-US" sz="1600" dirty="0"/>
              <a:t> </a:t>
            </a:r>
            <a:r>
              <a:rPr lang="en-US" sz="1430" b="1" dirty="0">
                <a:solidFill>
                  <a:srgbClr val="FF0000"/>
                </a:solidFill>
              </a:rPr>
              <a:t>cardiovascular toxicity, including abnormal heart rhythms and reduction of red blood cells</a:t>
            </a:r>
            <a:r>
              <a:rPr lang="en-US" sz="1430" dirty="0"/>
              <a:t>.</a:t>
            </a:r>
          </a:p>
          <a:p>
            <a:r>
              <a:rPr lang="en-US" sz="1430" b="1" u="sng" dirty="0"/>
              <a:t>Caffeine</a:t>
            </a:r>
            <a:r>
              <a:rPr lang="en-US" sz="1430" dirty="0"/>
              <a:t> – a psychostimulant. Can cause </a:t>
            </a:r>
            <a:r>
              <a:rPr lang="en-US" sz="1430" b="1" dirty="0">
                <a:solidFill>
                  <a:srgbClr val="FF0000"/>
                </a:solidFill>
              </a:rPr>
              <a:t>cardiotoxicity, changes in heart rate, and cardiac injury</a:t>
            </a:r>
            <a:r>
              <a:rPr lang="en-US" sz="1430" dirty="0"/>
              <a:t>.</a:t>
            </a:r>
          </a:p>
          <a:p>
            <a:r>
              <a:rPr lang="en-US" sz="1430" b="1" u="sng" dirty="0"/>
              <a:t>Procaine</a:t>
            </a:r>
            <a:r>
              <a:rPr lang="en-US" sz="1430" dirty="0"/>
              <a:t> – a local anesthetic. Can cause </a:t>
            </a:r>
            <a:r>
              <a:rPr lang="en-US" sz="1430" b="1" dirty="0">
                <a:solidFill>
                  <a:srgbClr val="FF0000"/>
                </a:solidFill>
              </a:rPr>
              <a:t>cardiac arrhythmias</a:t>
            </a:r>
            <a:r>
              <a:rPr lang="en-US" sz="1430" dirty="0"/>
              <a:t>. </a:t>
            </a:r>
          </a:p>
          <a:p>
            <a:r>
              <a:rPr lang="en-US" sz="1430" b="1" u="sng" dirty="0"/>
              <a:t>Amphetamine</a:t>
            </a:r>
            <a:r>
              <a:rPr lang="en-US" sz="1430" dirty="0"/>
              <a:t> – Can cause </a:t>
            </a:r>
            <a:r>
              <a:rPr lang="en-US" sz="1430" b="1" dirty="0">
                <a:solidFill>
                  <a:srgbClr val="FF0000"/>
                </a:solidFill>
              </a:rPr>
              <a:t>hypertension and tachycardia</a:t>
            </a:r>
            <a:r>
              <a:rPr lang="en-US" sz="1430" dirty="0"/>
              <a:t>.</a:t>
            </a:r>
          </a:p>
          <a:p>
            <a:r>
              <a:rPr lang="en-US" sz="1430" b="1" u="sng" dirty="0"/>
              <a:t>Methamphetamine</a:t>
            </a:r>
            <a:r>
              <a:rPr lang="en-US" sz="1430" dirty="0"/>
              <a:t> – Can cause </a:t>
            </a:r>
            <a:r>
              <a:rPr lang="en-US" sz="1430" b="1" dirty="0">
                <a:solidFill>
                  <a:srgbClr val="FF0000"/>
                </a:solidFill>
              </a:rPr>
              <a:t>hypertension and tachycardia</a:t>
            </a:r>
            <a:r>
              <a:rPr lang="en-US" sz="1430" dirty="0"/>
              <a:t>.</a:t>
            </a:r>
          </a:p>
          <a:p>
            <a:pPr marL="0" indent="0">
              <a:buNone/>
            </a:pPr>
            <a:r>
              <a:rPr lang="en-US" sz="1430" dirty="0"/>
              <a:t>______________</a:t>
            </a:r>
          </a:p>
          <a:p>
            <a:pPr marL="0" indent="0">
              <a:buNone/>
            </a:pPr>
            <a:r>
              <a:rPr lang="en-US" sz="1430" dirty="0"/>
              <a:t>* </a:t>
            </a:r>
            <a:r>
              <a:rPr lang="en-US" sz="1430" dirty="0" err="1"/>
              <a:t>Alabdalla</a:t>
            </a:r>
            <a:r>
              <a:rPr lang="en-US" sz="1430" dirty="0"/>
              <a:t> MA. Chemical characterization of counterfeit </a:t>
            </a:r>
            <a:r>
              <a:rPr lang="en-US" sz="1430" dirty="0" err="1"/>
              <a:t>captagon</a:t>
            </a:r>
            <a:r>
              <a:rPr lang="en-US" sz="1430" dirty="0"/>
              <a:t> tablets seized in Jordan. Forensic </a:t>
            </a:r>
            <a:r>
              <a:rPr lang="en-US" sz="1430"/>
              <a:t>Sci Int 2005;152:185-8.</a:t>
            </a:r>
            <a:endParaRPr lang="en-US" sz="1430" dirty="0"/>
          </a:p>
        </p:txBody>
      </p:sp>
    </p:spTree>
    <p:extLst>
      <p:ext uri="{BB962C8B-B14F-4D97-AF65-F5344CB8AC3E}">
        <p14:creationId xmlns:p14="http://schemas.microsoft.com/office/powerpoint/2010/main" val="3434321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BFBC-7575-426D-816E-603E66728053}"/>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Adulterant Effects on Health</a:t>
            </a:r>
            <a:r>
              <a:rPr lang="en-US" b="1" dirty="0"/>
              <a:t> </a:t>
            </a:r>
          </a:p>
        </p:txBody>
      </p:sp>
      <p:sp>
        <p:nvSpPr>
          <p:cNvPr id="3" name="Text Placeholder 2">
            <a:extLst>
              <a:ext uri="{FF2B5EF4-FFF2-40B4-BE49-F238E27FC236}">
                <a16:creationId xmlns:a16="http://schemas.microsoft.com/office/drawing/2014/main" id="{2F4A246B-E3DC-40BB-BDAA-456B1184CC7A}"/>
              </a:ext>
            </a:extLst>
          </p:cNvPr>
          <p:cNvSpPr>
            <a:spLocks noGrp="1"/>
          </p:cNvSpPr>
          <p:nvPr>
            <p:ph type="body" idx="1"/>
          </p:nvPr>
        </p:nvSpPr>
        <p:spPr/>
        <p:txBody>
          <a:bodyPr>
            <a:normAutofit fontScale="85000" lnSpcReduction="20000"/>
          </a:bodyPr>
          <a:lstStyle/>
          <a:p>
            <a:r>
              <a:rPr lang="en-US" dirty="0"/>
              <a:t>Phenacetin Depletes Red Blood Cells, Damages Kidneys, and Bladder Cancer</a:t>
            </a:r>
          </a:p>
        </p:txBody>
      </p:sp>
      <p:pic>
        <p:nvPicPr>
          <p:cNvPr id="7" name="Content Placeholder 6">
            <a:extLst>
              <a:ext uri="{FF2B5EF4-FFF2-40B4-BE49-F238E27FC236}">
                <a16:creationId xmlns:a16="http://schemas.microsoft.com/office/drawing/2014/main" id="{76746A77-C2AB-4A3A-8DD6-AA82477AAAE4}"/>
              </a:ext>
            </a:extLst>
          </p:cNvPr>
          <p:cNvPicPr>
            <a:picLocks noGrp="1" noChangeAspect="1"/>
          </p:cNvPicPr>
          <p:nvPr>
            <p:ph sz="half" idx="2"/>
          </p:nvPr>
        </p:nvPicPr>
        <p:blipFill>
          <a:blip r:embed="rId2"/>
          <a:stretch>
            <a:fillRect/>
          </a:stretch>
        </p:blipFill>
        <p:spPr>
          <a:xfrm>
            <a:off x="457200" y="1862356"/>
            <a:ext cx="4039791" cy="2718032"/>
          </a:xfrm>
          <a:prstGeom prst="rect">
            <a:avLst/>
          </a:prstGeom>
        </p:spPr>
      </p:pic>
      <p:sp>
        <p:nvSpPr>
          <p:cNvPr id="5" name="Text Placeholder 4">
            <a:extLst>
              <a:ext uri="{FF2B5EF4-FFF2-40B4-BE49-F238E27FC236}">
                <a16:creationId xmlns:a16="http://schemas.microsoft.com/office/drawing/2014/main" id="{02BD92AD-D6EF-46C2-B66A-AB1122D6531C}"/>
              </a:ext>
            </a:extLst>
          </p:cNvPr>
          <p:cNvSpPr>
            <a:spLocks noGrp="1"/>
          </p:cNvSpPr>
          <p:nvPr>
            <p:ph type="body" sz="quarter" idx="3"/>
          </p:nvPr>
        </p:nvSpPr>
        <p:spPr/>
        <p:txBody>
          <a:bodyPr>
            <a:normAutofit fontScale="85000" lnSpcReduction="20000"/>
          </a:bodyPr>
          <a:lstStyle/>
          <a:p>
            <a:r>
              <a:rPr lang="en-US" dirty="0"/>
              <a:t>Levamisole &amp; Aminopyrine Deplete White Blood Cells</a:t>
            </a:r>
          </a:p>
        </p:txBody>
      </p:sp>
      <p:pic>
        <p:nvPicPr>
          <p:cNvPr id="16" name="Content Placeholder 6">
            <a:extLst>
              <a:ext uri="{FF2B5EF4-FFF2-40B4-BE49-F238E27FC236}">
                <a16:creationId xmlns:a16="http://schemas.microsoft.com/office/drawing/2014/main" id="{7CEBE405-E370-4792-B26A-2F33E9EABA92}"/>
              </a:ext>
            </a:extLst>
          </p:cNvPr>
          <p:cNvPicPr>
            <a:picLocks noGrp="1" noChangeAspect="1"/>
          </p:cNvPicPr>
          <p:nvPr>
            <p:ph sz="quarter" idx="4"/>
          </p:nvPr>
        </p:nvPicPr>
        <p:blipFill>
          <a:blip r:embed="rId3"/>
          <a:stretch>
            <a:fillRect/>
          </a:stretch>
        </p:blipFill>
        <p:spPr>
          <a:xfrm>
            <a:off x="4644628" y="1862356"/>
            <a:ext cx="4042172" cy="2718032"/>
          </a:xfrm>
          <a:prstGeom prst="rect">
            <a:avLst/>
          </a:prstGeom>
        </p:spPr>
      </p:pic>
    </p:spTree>
    <p:extLst>
      <p:ext uri="{BB962C8B-B14F-4D97-AF65-F5344CB8AC3E}">
        <p14:creationId xmlns:p14="http://schemas.microsoft.com/office/powerpoint/2010/main" val="170897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F08-5C5A-4052-B78D-B16FBE7D2AA7}"/>
              </a:ext>
            </a:extLst>
          </p:cNvPr>
          <p:cNvSpPr>
            <a:spLocks noGrp="1"/>
          </p:cNvSpPr>
          <p:nvPr>
            <p:ph type="title"/>
          </p:nvPr>
        </p:nvSpPr>
        <p:spPr>
          <a:xfrm>
            <a:off x="457201" y="204787"/>
            <a:ext cx="3008313" cy="576263"/>
          </a:xfrm>
        </p:spPr>
        <p:txBody>
          <a:bodyPr>
            <a:normAutofit/>
          </a:bodyPr>
          <a:lstStyle/>
          <a:p>
            <a:r>
              <a:rPr lang="en-US" sz="2000" dirty="0"/>
              <a:t>High-Risk for Coronavirus</a:t>
            </a:r>
          </a:p>
        </p:txBody>
      </p:sp>
      <p:sp>
        <p:nvSpPr>
          <p:cNvPr id="3" name="Content Placeholder 2">
            <a:extLst>
              <a:ext uri="{FF2B5EF4-FFF2-40B4-BE49-F238E27FC236}">
                <a16:creationId xmlns:a16="http://schemas.microsoft.com/office/drawing/2014/main" id="{EC128FEE-BA5C-4994-BB10-0651C945E173}"/>
              </a:ext>
            </a:extLst>
          </p:cNvPr>
          <p:cNvSpPr>
            <a:spLocks noGrp="1"/>
          </p:cNvSpPr>
          <p:nvPr>
            <p:ph idx="1"/>
          </p:nvPr>
        </p:nvSpPr>
        <p:spPr>
          <a:xfrm>
            <a:off x="3575050" y="204789"/>
            <a:ext cx="5111750" cy="4837111"/>
          </a:xfrm>
        </p:spPr>
        <p:txBody>
          <a:bodyPr>
            <a:normAutofit fontScale="92500" lnSpcReduction="20000"/>
          </a:bodyPr>
          <a:lstStyle/>
          <a:p>
            <a:pPr>
              <a:lnSpc>
                <a:spcPct val="110000"/>
              </a:lnSpc>
            </a:pPr>
            <a:r>
              <a:rPr lang="en-US" sz="1500" dirty="0"/>
              <a:t>Although COVID-19 is usually mild and most people recover quickly, certain groups of people are at higher risk of severe illness &amp; complications from CV-19 (</a:t>
            </a:r>
            <a:r>
              <a:rPr lang="en-US" sz="1500" b="1" i="1" dirty="0">
                <a:solidFill>
                  <a:srgbClr val="FF0000"/>
                </a:solidFill>
              </a:rPr>
              <a:t>elderly, compromised immune systems, HBP, diabetes, heart problems, kidney &amp; liver disease, chronic respiratory/lung disease</a:t>
            </a:r>
            <a:r>
              <a:rPr lang="en-US" sz="1500" dirty="0"/>
              <a:t>). </a:t>
            </a:r>
          </a:p>
          <a:p>
            <a:pPr marL="0" indent="0">
              <a:lnSpc>
                <a:spcPct val="110000"/>
              </a:lnSpc>
              <a:buNone/>
            </a:pPr>
            <a:endParaRPr lang="en-US" sz="1500" dirty="0"/>
          </a:p>
          <a:p>
            <a:pPr>
              <a:lnSpc>
                <a:spcPct val="110000"/>
              </a:lnSpc>
            </a:pPr>
            <a:r>
              <a:rPr lang="en-US" sz="1500" dirty="0">
                <a:solidFill>
                  <a:srgbClr val="000000"/>
                </a:solidFill>
                <a:ea typeface="Calibri" panose="020F0502020204030204" pitchFamily="34" charset="0"/>
                <a:cs typeface="Times New Roman" panose="02020603050405020304" pitchFamily="18" charset="0"/>
              </a:rPr>
              <a:t>People with addictions have numerous co-occurring health problems that make them more susceptible to Covid-19. *</a:t>
            </a:r>
          </a:p>
          <a:p>
            <a:pPr marL="0" indent="0">
              <a:lnSpc>
                <a:spcPct val="110000"/>
              </a:lnSpc>
              <a:buNone/>
            </a:pPr>
            <a:r>
              <a:rPr lang="en-US" sz="1500" dirty="0">
                <a:solidFill>
                  <a:srgbClr val="000000"/>
                </a:solidFill>
                <a:ea typeface="Calibri" panose="020F0502020204030204" pitchFamily="34" charset="0"/>
                <a:cs typeface="Times New Roman" panose="02020603050405020304" pitchFamily="18" charset="0"/>
              </a:rPr>
              <a:t>      (</a:t>
            </a:r>
            <a:r>
              <a:rPr lang="en-US" sz="1500" b="1" i="1" dirty="0">
                <a:solidFill>
                  <a:srgbClr val="FF0000"/>
                </a:solidFill>
                <a:ea typeface="Calibri" panose="020F0502020204030204" pitchFamily="34" charset="0"/>
                <a:cs typeface="Times New Roman" panose="02020603050405020304" pitchFamily="18" charset="0"/>
              </a:rPr>
              <a:t>respiratory, pulmonary, and cardiovascular diseases, in</a:t>
            </a:r>
          </a:p>
          <a:p>
            <a:pPr marL="0" indent="0">
              <a:lnSpc>
                <a:spcPct val="110000"/>
              </a:lnSpc>
              <a:buNone/>
            </a:pPr>
            <a:r>
              <a:rPr lang="en-US" sz="1500" b="1" i="1" dirty="0">
                <a:solidFill>
                  <a:srgbClr val="FF0000"/>
                </a:solidFill>
                <a:ea typeface="Calibri" panose="020F0502020204030204" pitchFamily="34" charset="0"/>
                <a:cs typeface="Times New Roman" panose="02020603050405020304" pitchFamily="18" charset="0"/>
              </a:rPr>
              <a:t>      addition to suppression of the immune system &amp; </a:t>
            </a:r>
            <a:r>
              <a:rPr lang="en-US" sz="1400" b="1" i="1" dirty="0">
                <a:solidFill>
                  <a:srgbClr val="FF0000"/>
                </a:solidFill>
              </a:rPr>
              <a:t>chronic</a:t>
            </a:r>
          </a:p>
          <a:p>
            <a:pPr marL="0" indent="0">
              <a:lnSpc>
                <a:spcPct val="110000"/>
              </a:lnSpc>
              <a:buNone/>
            </a:pPr>
            <a:r>
              <a:rPr lang="en-US" sz="1400" b="1" i="1" dirty="0">
                <a:solidFill>
                  <a:srgbClr val="FF0000"/>
                </a:solidFill>
              </a:rPr>
              <a:t>      </a:t>
            </a:r>
            <a:r>
              <a:rPr lang="en-US" sz="1500" b="1" i="1" dirty="0">
                <a:solidFill>
                  <a:srgbClr val="FF0000"/>
                </a:solidFill>
              </a:rPr>
              <a:t>obstructive pulmonary disease</a:t>
            </a:r>
            <a:r>
              <a:rPr lang="en-US" sz="1500" dirty="0">
                <a:solidFill>
                  <a:srgbClr val="000000"/>
                </a:solidFill>
                <a:ea typeface="Calibri" panose="020F0502020204030204" pitchFamily="34" charset="0"/>
                <a:cs typeface="Times New Roman" panose="02020603050405020304" pitchFamily="18" charset="0"/>
              </a:rPr>
              <a:t>, </a:t>
            </a:r>
            <a:r>
              <a:rPr lang="en-US" sz="1500" b="1" dirty="0">
                <a:solidFill>
                  <a:srgbClr val="000000"/>
                </a:solidFill>
                <a:ea typeface="Calibri" panose="020F0502020204030204" pitchFamily="34" charset="0"/>
                <a:cs typeface="Times New Roman" panose="02020603050405020304" pitchFamily="18" charset="0"/>
              </a:rPr>
              <a:t>all high-risk factors for</a:t>
            </a:r>
          </a:p>
          <a:p>
            <a:pPr marL="0" indent="0">
              <a:lnSpc>
                <a:spcPct val="110000"/>
              </a:lnSpc>
              <a:buNone/>
            </a:pPr>
            <a:r>
              <a:rPr lang="en-US" sz="1500" b="1" dirty="0">
                <a:solidFill>
                  <a:srgbClr val="000000"/>
                </a:solidFill>
                <a:ea typeface="Calibri" panose="020F0502020204030204" pitchFamily="34" charset="0"/>
                <a:cs typeface="Times New Roman" panose="02020603050405020304" pitchFamily="18" charset="0"/>
              </a:rPr>
              <a:t>      acquisition of COVID-19 infection</a:t>
            </a:r>
            <a:r>
              <a:rPr lang="en-US" sz="1500" dirty="0">
                <a:solidFill>
                  <a:srgbClr val="000000"/>
                </a:solidFill>
                <a:ea typeface="Calibri" panose="020F0502020204030204" pitchFamily="34" charset="0"/>
                <a:cs typeface="Times New Roman" panose="02020603050405020304" pitchFamily="18" charset="0"/>
              </a:rPr>
              <a:t>).  </a:t>
            </a:r>
          </a:p>
          <a:p>
            <a:pPr marL="0" indent="0">
              <a:lnSpc>
                <a:spcPct val="110000"/>
              </a:lnSpc>
              <a:buNone/>
            </a:pPr>
            <a:endParaRPr lang="en-US" sz="1500" dirty="0">
              <a:ea typeface="Calibri" panose="020F0502020204030204" pitchFamily="34" charset="0"/>
              <a:cs typeface="Times New Roman" panose="02020603050405020304" pitchFamily="18" charset="0"/>
            </a:endParaRPr>
          </a:p>
          <a:p>
            <a:pPr>
              <a:lnSpc>
                <a:spcPct val="110000"/>
              </a:lnSpc>
            </a:pPr>
            <a:r>
              <a:rPr lang="en-US" sz="1500" dirty="0"/>
              <a:t>Compromised/diminished lung capacity from COVID-19 places users of opioids, methamphetamine, and other psychostimulants like cocaine at risk for mortality and severe complications from the virus. **</a:t>
            </a:r>
          </a:p>
          <a:p>
            <a:pPr marL="0" indent="0">
              <a:lnSpc>
                <a:spcPct val="107000"/>
              </a:lnSpc>
              <a:buNone/>
            </a:pPr>
            <a:r>
              <a:rPr lang="en-US" sz="1000" dirty="0"/>
              <a:t>____________________ </a:t>
            </a:r>
            <a:endParaRPr lang="en-US" sz="1000" dirty="0">
              <a:ea typeface="Calibri" panose="020F0502020204030204" pitchFamily="34" charset="0"/>
              <a:cs typeface="Times New Roman" panose="02020603050405020304" pitchFamily="18" charset="0"/>
            </a:endParaRPr>
          </a:p>
          <a:p>
            <a:pPr marL="0" indent="0">
              <a:lnSpc>
                <a:spcPct val="107000"/>
              </a:lnSpc>
              <a:buNone/>
            </a:pPr>
            <a:r>
              <a:rPr lang="en-US" sz="1000" dirty="0">
                <a:ea typeface="Calibri" panose="020F0502020204030204" pitchFamily="34" charset="0"/>
                <a:cs typeface="Times New Roman" panose="02020603050405020304" pitchFamily="18" charset="0"/>
              </a:rPr>
              <a:t> </a:t>
            </a:r>
            <a:r>
              <a:rPr lang="en-US" sz="1000" dirty="0">
                <a:solidFill>
                  <a:srgbClr val="000000"/>
                </a:solidFill>
                <a:ea typeface="Times New Roman" panose="02020603050405020304" pitchFamily="18" charset="0"/>
                <a:cs typeface="Times New Roman" panose="02020603050405020304" pitchFamily="18" charset="0"/>
              </a:rPr>
              <a:t>*Marsden J, et al. Mitigating and learning from the impact of COVID-19 infection on addictive</a:t>
            </a:r>
          </a:p>
          <a:p>
            <a:pPr marL="0" indent="0">
              <a:lnSpc>
                <a:spcPct val="107000"/>
              </a:lnSpc>
              <a:buNone/>
            </a:pPr>
            <a:r>
              <a:rPr lang="en-US" sz="1000" dirty="0">
                <a:solidFill>
                  <a:srgbClr val="000000"/>
                </a:solidFill>
                <a:ea typeface="Times New Roman" panose="02020603050405020304" pitchFamily="18" charset="0"/>
                <a:cs typeface="Times New Roman" panose="02020603050405020304" pitchFamily="18" charset="0"/>
              </a:rPr>
              <a:t>   disorders. Addiction. Editorial. doi:10.1111/add.15080</a:t>
            </a:r>
          </a:p>
          <a:p>
            <a:pPr marL="0" indent="0">
              <a:lnSpc>
                <a:spcPct val="107000"/>
              </a:lnSpc>
              <a:buNone/>
            </a:pPr>
            <a:endParaRPr lang="en-US" sz="1000" dirty="0">
              <a:solidFill>
                <a:srgbClr val="000000"/>
              </a:solidFill>
              <a:ea typeface="Times New Roman" panose="02020603050405020304" pitchFamily="18" charset="0"/>
              <a:cs typeface="Times New Roman" panose="02020603050405020304" pitchFamily="18" charset="0"/>
            </a:endParaRPr>
          </a:p>
          <a:p>
            <a:pPr marL="0" indent="0">
              <a:lnSpc>
                <a:spcPct val="107000"/>
              </a:lnSpc>
              <a:buNone/>
            </a:pPr>
            <a:r>
              <a:rPr lang="en-US" sz="1000" dirty="0">
                <a:solidFill>
                  <a:srgbClr val="000000"/>
                </a:solidFill>
                <a:ea typeface="Times New Roman" panose="02020603050405020304" pitchFamily="18" charset="0"/>
                <a:cs typeface="Times New Roman" panose="02020603050405020304" pitchFamily="18" charset="0"/>
              </a:rPr>
              <a:t>**</a:t>
            </a:r>
            <a:r>
              <a:rPr lang="en-US" sz="1000" dirty="0"/>
              <a:t>Volkow N. Collision of the COVID-19 and Addiction Epidemics. Annals of Internal Medicine.</a:t>
            </a:r>
          </a:p>
          <a:p>
            <a:pPr marL="0" indent="0">
              <a:lnSpc>
                <a:spcPct val="107000"/>
              </a:lnSpc>
              <a:buNone/>
            </a:pPr>
            <a:r>
              <a:rPr lang="en-US" sz="1000" dirty="0"/>
              <a:t>     Ideas and Opinions. 2 April 2020. https://doi.org/10.7326/M20-1212 </a:t>
            </a:r>
          </a:p>
          <a:p>
            <a:pPr marL="0" indent="0">
              <a:lnSpc>
                <a:spcPct val="107000"/>
              </a:lnSpc>
              <a:buNone/>
            </a:pPr>
            <a:endParaRPr lang="en-US" sz="1000" dirty="0">
              <a:solidFill>
                <a:srgbClr val="000000"/>
              </a:solidFill>
              <a:ea typeface="Times New Roman" panose="02020603050405020304" pitchFamily="18" charset="0"/>
              <a:cs typeface="Times New Roman" panose="02020603050405020304" pitchFamily="18" charset="0"/>
            </a:endParaRPr>
          </a:p>
          <a:p>
            <a:pPr marL="0" indent="0">
              <a:lnSpc>
                <a:spcPct val="107000"/>
              </a:lnSpc>
              <a:buNone/>
            </a:pPr>
            <a:endParaRPr lang="en-US" sz="1000" dirty="0">
              <a:solidFill>
                <a:srgbClr val="000000"/>
              </a:solidFill>
              <a:ea typeface="Times New Roman" panose="02020603050405020304" pitchFamily="18" charset="0"/>
              <a:cs typeface="Times New Roman" panose="02020603050405020304" pitchFamily="18" charset="0"/>
            </a:endParaRPr>
          </a:p>
          <a:p>
            <a:pPr marL="0" indent="0">
              <a:lnSpc>
                <a:spcPct val="107000"/>
              </a:lnSpc>
              <a:buNone/>
            </a:pPr>
            <a:endParaRPr lang="en-US" dirty="0">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D463314C-D5C5-413B-AE24-3BE736541072}"/>
              </a:ext>
            </a:extLst>
          </p:cNvPr>
          <p:cNvSpPr>
            <a:spLocks noGrp="1"/>
          </p:cNvSpPr>
          <p:nvPr>
            <p:ph type="body" sz="half" idx="2"/>
          </p:nvPr>
        </p:nvSpPr>
        <p:spPr/>
        <p:txBody>
          <a:bodyPr/>
          <a:lstStyle/>
          <a:p>
            <a:endParaRPr lang="en-US" dirty="0"/>
          </a:p>
        </p:txBody>
      </p:sp>
      <p:pic>
        <p:nvPicPr>
          <p:cNvPr id="5" name="Picture 4" descr="A close up of a flower&#10;&#10;Description automatically generated">
            <a:extLst>
              <a:ext uri="{FF2B5EF4-FFF2-40B4-BE49-F238E27FC236}">
                <a16:creationId xmlns:a16="http://schemas.microsoft.com/office/drawing/2014/main" id="{D2E78DD2-BB6B-4B29-828D-34F164667942}"/>
              </a:ext>
            </a:extLst>
          </p:cNvPr>
          <p:cNvPicPr>
            <a:picLocks noChangeAspect="1"/>
          </p:cNvPicPr>
          <p:nvPr/>
        </p:nvPicPr>
        <p:blipFill>
          <a:blip r:embed="rId2"/>
          <a:stretch>
            <a:fillRect/>
          </a:stretch>
        </p:blipFill>
        <p:spPr>
          <a:xfrm>
            <a:off x="457201" y="1076327"/>
            <a:ext cx="3008313" cy="3518296"/>
          </a:xfrm>
          <a:prstGeom prst="rect">
            <a:avLst/>
          </a:prstGeom>
        </p:spPr>
      </p:pic>
    </p:spTree>
    <p:extLst>
      <p:ext uri="{BB962C8B-B14F-4D97-AF65-F5344CB8AC3E}">
        <p14:creationId xmlns:p14="http://schemas.microsoft.com/office/powerpoint/2010/main" val="291010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415256"/>
          </a:xfrm>
        </p:spPr>
        <p:txBody>
          <a:bodyPr>
            <a:noAutofit/>
          </a:bodyPr>
          <a:lstStyle/>
          <a:p>
            <a:r>
              <a:rPr lang="en-US" sz="2325" b="1" dirty="0"/>
              <a:t>      Health Consequences of Adulterants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9286208"/>
              </p:ext>
            </p:extLst>
          </p:nvPr>
        </p:nvGraphicFramePr>
        <p:xfrm>
          <a:off x="124730" y="415256"/>
          <a:ext cx="8951691" cy="4835162"/>
        </p:xfrm>
        <a:graphic>
          <a:graphicData uri="http://schemas.openxmlformats.org/drawingml/2006/table">
            <a:tbl>
              <a:tblPr firstRow="1" bandRow="1">
                <a:tableStyleId>{5C22544A-7EE6-4342-B048-85BDC9FD1C3A}</a:tableStyleId>
              </a:tblPr>
              <a:tblGrid>
                <a:gridCol w="1882337">
                  <a:extLst>
                    <a:ext uri="{9D8B030D-6E8A-4147-A177-3AD203B41FA5}">
                      <a16:colId xmlns:a16="http://schemas.microsoft.com/office/drawing/2014/main" val="20000"/>
                    </a:ext>
                  </a:extLst>
                </a:gridCol>
                <a:gridCol w="1517407">
                  <a:extLst>
                    <a:ext uri="{9D8B030D-6E8A-4147-A177-3AD203B41FA5}">
                      <a16:colId xmlns:a16="http://schemas.microsoft.com/office/drawing/2014/main" val="20001"/>
                    </a:ext>
                  </a:extLst>
                </a:gridCol>
                <a:gridCol w="1861259">
                  <a:extLst>
                    <a:ext uri="{9D8B030D-6E8A-4147-A177-3AD203B41FA5}">
                      <a16:colId xmlns:a16="http://schemas.microsoft.com/office/drawing/2014/main" val="20002"/>
                    </a:ext>
                  </a:extLst>
                </a:gridCol>
                <a:gridCol w="1916239">
                  <a:extLst>
                    <a:ext uri="{9D8B030D-6E8A-4147-A177-3AD203B41FA5}">
                      <a16:colId xmlns:a16="http://schemas.microsoft.com/office/drawing/2014/main" val="20003"/>
                    </a:ext>
                  </a:extLst>
                </a:gridCol>
                <a:gridCol w="1774449">
                  <a:extLst>
                    <a:ext uri="{9D8B030D-6E8A-4147-A177-3AD203B41FA5}">
                      <a16:colId xmlns:a16="http://schemas.microsoft.com/office/drawing/2014/main" val="20004"/>
                    </a:ext>
                  </a:extLst>
                </a:gridCol>
              </a:tblGrid>
              <a:tr h="301262">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057026">
                <a:tc>
                  <a:txBody>
                    <a:bodyPr/>
                    <a:lstStyle/>
                    <a:p>
                      <a:r>
                        <a:rPr lang="en-US" sz="1100" dirty="0"/>
                        <a:t>Phenacetin</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Analgesic</a:t>
                      </a:r>
                    </a:p>
                  </a:txBody>
                  <a:tcPr marL="68580" marR="68580" marT="34290" marB="34290"/>
                </a:tc>
                <a:tc>
                  <a:txBody>
                    <a:bodyPr/>
                    <a:lstStyle/>
                    <a:p>
                      <a:r>
                        <a:rPr lang="en-US" sz="1100" b="1" dirty="0">
                          <a:solidFill>
                            <a:schemeClr val="accent1">
                              <a:lumMod val="50000"/>
                            </a:schemeClr>
                          </a:solidFill>
                        </a:rPr>
                        <a:t>United States</a:t>
                      </a:r>
                      <a:r>
                        <a:rPr lang="en-US" sz="1100" dirty="0"/>
                        <a:t>, Ecuador, Argentina, Peru, South Africa, Brazil</a:t>
                      </a:r>
                    </a:p>
                  </a:txBody>
                  <a:tcPr marL="68580" marR="68580" marT="34290" marB="34290"/>
                </a:tc>
                <a:tc>
                  <a:txBody>
                    <a:bodyPr/>
                    <a:lstStyle/>
                    <a:p>
                      <a:pPr>
                        <a:buFont typeface="Arial" pitchFamily="34" charset="0"/>
                        <a:buNone/>
                      </a:pPr>
                      <a:r>
                        <a:rPr lang="en-US" sz="1100" b="1" dirty="0">
                          <a:solidFill>
                            <a:srgbClr val="FF0000"/>
                          </a:solidFill>
                        </a:rPr>
                        <a:t>*Hemolytic</a:t>
                      </a:r>
                      <a:r>
                        <a:rPr lang="en-US" sz="1100" b="1" baseline="0" dirty="0">
                          <a:solidFill>
                            <a:srgbClr val="FF0000"/>
                          </a:solidFill>
                        </a:rPr>
                        <a:t> anemia</a:t>
                      </a:r>
                    </a:p>
                    <a:p>
                      <a:pPr>
                        <a:buFont typeface="Arial" pitchFamily="34" charset="0"/>
                        <a:buNone/>
                      </a:pPr>
                      <a:r>
                        <a:rPr lang="en-US" sz="1100" b="1" baseline="0" dirty="0">
                          <a:solidFill>
                            <a:srgbClr val="FF0000"/>
                          </a:solidFill>
                        </a:rPr>
                        <a:t> ( reduction red blood cells )</a:t>
                      </a:r>
                    </a:p>
                    <a:p>
                      <a:pPr>
                        <a:buFont typeface="Arial" pitchFamily="34" charset="0"/>
                        <a:buNone/>
                      </a:pPr>
                      <a:r>
                        <a:rPr lang="en-US" sz="1100" b="1" baseline="0" dirty="0">
                          <a:solidFill>
                            <a:srgbClr val="FF0000"/>
                          </a:solidFill>
                        </a:rPr>
                        <a:t>*Kidney Failure</a:t>
                      </a:r>
                    </a:p>
                    <a:p>
                      <a:pPr>
                        <a:buFont typeface="Arial" pitchFamily="34" charset="0"/>
                        <a:buNone/>
                      </a:pPr>
                      <a:r>
                        <a:rPr lang="en-US" sz="1100" b="1" baseline="0" dirty="0">
                          <a:solidFill>
                            <a:srgbClr val="FF0000"/>
                          </a:solidFill>
                        </a:rPr>
                        <a:t>*Bladder/Kidney Cancer</a:t>
                      </a:r>
                    </a:p>
                    <a:p>
                      <a:pPr>
                        <a:buFont typeface="Arial" pitchFamily="34" charset="0"/>
                        <a:buNone/>
                      </a:pPr>
                      <a:r>
                        <a:rPr lang="en-US" sz="1100" b="1" baseline="0" dirty="0">
                          <a:solidFill>
                            <a:srgbClr val="FF0000"/>
                          </a:solidFill>
                        </a:rPr>
                        <a:t>*Analgesic Nephropathy</a:t>
                      </a:r>
                    </a:p>
                    <a:p>
                      <a:pPr>
                        <a:buFont typeface="Arial" pitchFamily="34" charset="0"/>
                        <a:buNone/>
                      </a:pPr>
                      <a:r>
                        <a:rPr lang="en-US" sz="1100" b="1" baseline="0" dirty="0">
                          <a:solidFill>
                            <a:srgbClr val="FF0000"/>
                          </a:solidFill>
                        </a:rPr>
                        <a:t>*Hematological disorders</a:t>
                      </a:r>
                      <a:endParaRPr lang="en-US" sz="1100" b="1" dirty="0">
                        <a:solidFill>
                          <a:srgbClr val="FF0000"/>
                        </a:solidFill>
                      </a:endParaRPr>
                    </a:p>
                  </a:txBody>
                  <a:tcPr marL="68580" marR="68580" marT="34290" marB="34290"/>
                </a:tc>
                <a:tc>
                  <a:txBody>
                    <a:bodyPr/>
                    <a:lstStyle/>
                    <a:p>
                      <a:pPr>
                        <a:buFont typeface="Arial" pitchFamily="34" charset="0"/>
                        <a:buNone/>
                      </a:pPr>
                      <a:r>
                        <a:rPr lang="en-US" sz="1100" b="1" dirty="0">
                          <a:solidFill>
                            <a:srgbClr val="0070C0"/>
                          </a:solidFill>
                        </a:rPr>
                        <a:t>Heroin, “H,” Coca Paste, Paco, Cocaine </a:t>
                      </a:r>
                      <a:r>
                        <a:rPr lang="en-US" sz="1100" b="1" dirty="0" err="1">
                          <a:solidFill>
                            <a:srgbClr val="0070C0"/>
                          </a:solidFill>
                        </a:rPr>
                        <a:t>HCl</a:t>
                      </a:r>
                      <a:r>
                        <a:rPr lang="en-US" sz="1100" b="1" dirty="0">
                          <a:solidFill>
                            <a:srgbClr val="0070C0"/>
                          </a:solidFill>
                        </a:rPr>
                        <a:t>, Crack</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28174">
                <a:tc>
                  <a:txBody>
                    <a:bodyPr/>
                    <a:lstStyle/>
                    <a:p>
                      <a:r>
                        <a:rPr lang="en-US" sz="1100" dirty="0"/>
                        <a:t>Levamisole</a:t>
                      </a:r>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Medication</a:t>
                      </a:r>
                      <a:r>
                        <a:rPr lang="en-US" sz="1100" baseline="0" dirty="0"/>
                        <a:t> used for expelling worms</a:t>
                      </a:r>
                      <a:endParaRPr lang="en-US" sz="1100" dirty="0"/>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1">
                              <a:lumMod val="50000"/>
                            </a:schemeClr>
                          </a:solidFill>
                        </a:rPr>
                        <a:t>United States</a:t>
                      </a:r>
                      <a:r>
                        <a:rPr lang="en-US" sz="1100" dirty="0"/>
                        <a:t>, Ecuador, Argentina, Brazil, South Africa, Sri Lanka, Honduras</a:t>
                      </a:r>
                    </a:p>
                    <a:p>
                      <a:endParaRPr lang="en-US" sz="1100" dirty="0"/>
                    </a:p>
                  </a:txBody>
                  <a:tcPr marL="68580" marR="68580" marT="34290" marB="34290"/>
                </a:tc>
                <a:tc>
                  <a:txBody>
                    <a:bodyPr/>
                    <a:lstStyle/>
                    <a:p>
                      <a:pPr>
                        <a:buFont typeface="Arial" pitchFamily="34" charset="0"/>
                        <a:buNone/>
                      </a:pPr>
                      <a:r>
                        <a:rPr lang="en-US" sz="1100" dirty="0"/>
                        <a:t>*Fever</a:t>
                      </a:r>
                    </a:p>
                    <a:p>
                      <a:pPr>
                        <a:buFont typeface="Arial" pitchFamily="34" charset="0"/>
                        <a:buNone/>
                      </a:pPr>
                      <a:r>
                        <a:rPr lang="en-US" sz="1100" b="1" dirty="0">
                          <a:solidFill>
                            <a:srgbClr val="FF0000"/>
                          </a:solidFill>
                        </a:rPr>
                        <a:t>*Agranulocytosis</a:t>
                      </a:r>
                    </a:p>
                    <a:p>
                      <a:pPr>
                        <a:buFont typeface="Arial" pitchFamily="34" charset="0"/>
                        <a:buNone/>
                      </a:pPr>
                      <a:r>
                        <a:rPr lang="en-US" sz="1100" b="1" dirty="0">
                          <a:solidFill>
                            <a:srgbClr val="FF0000"/>
                          </a:solidFill>
                        </a:rPr>
                        <a:t>( reduction white blood cells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Cocaine HCl, Heroin, Methamphetamine</a:t>
                      </a: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221452">
                <a:tc>
                  <a:txBody>
                    <a:bodyPr/>
                    <a:lstStyle/>
                    <a:p>
                      <a:r>
                        <a:rPr lang="en-US" sz="1100" dirty="0"/>
                        <a:t>Lidocaine</a:t>
                      </a:r>
                    </a:p>
                    <a:p>
                      <a:endParaRPr lang="en-US" sz="1100" dirty="0"/>
                    </a:p>
                    <a:p>
                      <a:endParaRPr lang="en-US" sz="1100" dirty="0"/>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Local Anesthetic</a:t>
                      </a:r>
                    </a:p>
                    <a:p>
                      <a:endParaRPr lang="en-US" sz="1100" dirty="0"/>
                    </a:p>
                  </a:txBody>
                  <a:tcPr marL="68580" marR="68580" marT="34290" marB="34290"/>
                </a:tc>
                <a:tc>
                  <a:txBody>
                    <a:bodyPr/>
                    <a:lstStyle/>
                    <a:p>
                      <a:r>
                        <a:rPr lang="en-US" sz="1100" b="1" dirty="0">
                          <a:solidFill>
                            <a:schemeClr val="accent1">
                              <a:lumMod val="50000"/>
                            </a:schemeClr>
                          </a:solidFill>
                        </a:rPr>
                        <a:t>United States</a:t>
                      </a:r>
                      <a:r>
                        <a:rPr lang="en-US" sz="1100" dirty="0"/>
                        <a:t>, Ecuador, Brazil, South Africa</a:t>
                      </a:r>
                    </a:p>
                  </a:txBody>
                  <a:tcPr marL="68580" marR="68580" marT="34290" marB="34290"/>
                </a:tc>
                <a:tc>
                  <a:txBody>
                    <a:bodyPr/>
                    <a:lstStyle/>
                    <a:p>
                      <a:pPr>
                        <a:buFont typeface="Arial" pitchFamily="34" charset="0"/>
                        <a:buNone/>
                      </a:pPr>
                      <a:r>
                        <a:rPr lang="en-US" sz="1100" b="1" dirty="0">
                          <a:solidFill>
                            <a:srgbClr val="FF0000"/>
                          </a:solidFill>
                        </a:rPr>
                        <a:t>*CNS Problems</a:t>
                      </a:r>
                    </a:p>
                    <a:p>
                      <a:pPr>
                        <a:buFont typeface="Arial" pitchFamily="34" charset="0"/>
                        <a:buNone/>
                      </a:pPr>
                      <a:r>
                        <a:rPr lang="en-US" sz="1100" b="1" dirty="0">
                          <a:solidFill>
                            <a:srgbClr val="FF0000"/>
                          </a:solidFill>
                        </a:rPr>
                        <a:t>*Respiratory Depression</a:t>
                      </a:r>
                    </a:p>
                    <a:p>
                      <a:pPr>
                        <a:buFont typeface="Arial" pitchFamily="34" charset="0"/>
                        <a:buNone/>
                      </a:pPr>
                      <a:r>
                        <a:rPr lang="en-US" sz="1100" b="1" dirty="0">
                          <a:solidFill>
                            <a:srgbClr val="FF0000"/>
                          </a:solidFill>
                        </a:rPr>
                        <a:t>*Bradycardia</a:t>
                      </a:r>
                    </a:p>
                    <a:p>
                      <a:pPr>
                        <a:buFont typeface="Arial" pitchFamily="34" charset="0"/>
                        <a:buNone/>
                      </a:pPr>
                      <a:r>
                        <a:rPr lang="en-US" sz="1100" b="1" dirty="0">
                          <a:solidFill>
                            <a:srgbClr val="FF0000"/>
                          </a:solidFill>
                        </a:rPr>
                        <a:t>*Hypotension</a:t>
                      </a:r>
                    </a:p>
                    <a:p>
                      <a:pPr>
                        <a:buFont typeface="Arial" pitchFamily="34" charset="0"/>
                        <a:buNone/>
                      </a:pPr>
                      <a:r>
                        <a:rPr lang="en-US" sz="1100" dirty="0"/>
                        <a:t>*Tremors</a:t>
                      </a:r>
                    </a:p>
                    <a:p>
                      <a:pPr>
                        <a:buFont typeface="Arial" pitchFamily="34" charset="0"/>
                        <a:buNone/>
                      </a:pPr>
                      <a:r>
                        <a:rPr lang="en-US" sz="1100" b="0" dirty="0">
                          <a:solidFill>
                            <a:schemeClr val="tx1"/>
                          </a:solidFill>
                        </a:rPr>
                        <a:t>*Convulsions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1" dirty="0">
                          <a:solidFill>
                            <a:srgbClr val="FF0000"/>
                          </a:solidFill>
                        </a:rPr>
                        <a:t>*Cardiac Arrhythmia</a:t>
                      </a:r>
                    </a:p>
                  </a:txBody>
                  <a:tcPr marL="68580" marR="68580" marT="34290" marB="34290"/>
                </a:tc>
                <a:tc>
                  <a:txBody>
                    <a:bodyPr/>
                    <a:lstStyle/>
                    <a:p>
                      <a:pPr>
                        <a:buFont typeface="Arial" pitchFamily="34" charset="0"/>
                        <a:buNone/>
                      </a:pPr>
                      <a:r>
                        <a:rPr lang="en-US" sz="1100" b="1" dirty="0">
                          <a:solidFill>
                            <a:srgbClr val="0070C0"/>
                          </a:solidFill>
                        </a:rPr>
                        <a:t>Cocaine </a:t>
                      </a:r>
                      <a:r>
                        <a:rPr lang="en-US" sz="1100" b="1" dirty="0" err="1">
                          <a:solidFill>
                            <a:srgbClr val="0070C0"/>
                          </a:solidFill>
                        </a:rPr>
                        <a:t>HCl</a:t>
                      </a:r>
                      <a:r>
                        <a:rPr lang="en-US" sz="1100" b="1" dirty="0">
                          <a:solidFill>
                            <a:srgbClr val="0070C0"/>
                          </a:solidFill>
                        </a:rPr>
                        <a:t>, Heroin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868680">
                <a:tc>
                  <a:txBody>
                    <a:bodyPr/>
                    <a:lstStyle/>
                    <a:p>
                      <a:r>
                        <a:rPr lang="en-US" sz="1100" dirty="0"/>
                        <a:t>Benzocaine</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Local Anesthetic</a:t>
                      </a:r>
                    </a:p>
                  </a:txBody>
                  <a:tcPr marL="68580" marR="68580" marT="34290" marB="34290"/>
                </a:tc>
                <a:tc>
                  <a:txBody>
                    <a:bodyPr/>
                    <a:lstStyle/>
                    <a:p>
                      <a:r>
                        <a:rPr lang="en-US" sz="1100" b="1" dirty="0">
                          <a:solidFill>
                            <a:schemeClr val="accent1">
                              <a:lumMod val="50000"/>
                            </a:schemeClr>
                          </a:solidFill>
                        </a:rPr>
                        <a:t>United States</a:t>
                      </a:r>
                      <a:r>
                        <a:rPr lang="en-US" sz="1100" dirty="0"/>
                        <a:t>, South Africa, Brazil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FF0000"/>
                          </a:solidFill>
                          <a:latin typeface="+mn-lt"/>
                          <a:ea typeface="+mn-ea"/>
                          <a:cs typeface="+mn-cs"/>
                        </a:rPr>
                        <a:t>*Blood disorder</a:t>
                      </a:r>
                      <a:r>
                        <a:rPr lang="en-US" sz="1100" b="1" kern="1200" dirty="0">
                          <a:solidFill>
                            <a:srgbClr val="C00000"/>
                          </a:solidFill>
                          <a:latin typeface="+mn-lt"/>
                          <a:ea typeface="+mn-ea"/>
                          <a:cs typeface="+mn-cs"/>
                        </a:rPr>
                        <a:t> </a:t>
                      </a:r>
                      <a:r>
                        <a:rPr lang="en-US" sz="1100" kern="1200" dirty="0">
                          <a:solidFill>
                            <a:schemeClr val="dk1"/>
                          </a:solidFill>
                          <a:latin typeface="+mn-lt"/>
                          <a:ea typeface="+mn-ea"/>
                          <a:cs typeface="+mn-cs"/>
                        </a:rPr>
                        <a:t>(Methemoglobinemia: inability to release oxygen effectively to body tissues)</a:t>
                      </a:r>
                    </a:p>
                    <a:p>
                      <a:endParaRPr lang="en-US" sz="1100" b="1" kern="1200" dirty="0">
                        <a:solidFill>
                          <a:srgbClr val="FF0000"/>
                        </a:solidFill>
                        <a:latin typeface="+mn-lt"/>
                        <a:ea typeface="+mn-ea"/>
                        <a:cs typeface="+mn-cs"/>
                      </a:endParaRPr>
                    </a:p>
                  </a:txBody>
                  <a:tcPr marL="68580" marR="68580" marT="34290" marB="34290"/>
                </a:tc>
                <a:tc>
                  <a:txBody>
                    <a:bodyPr/>
                    <a:lstStyle/>
                    <a:p>
                      <a:pPr>
                        <a:buFont typeface="Arial" pitchFamily="34" charset="0"/>
                        <a:buNone/>
                      </a:pPr>
                      <a:r>
                        <a:rPr lang="en-US" sz="1100" b="1" kern="1200" dirty="0">
                          <a:solidFill>
                            <a:srgbClr val="0070C0"/>
                          </a:solidFill>
                          <a:latin typeface="+mn-lt"/>
                          <a:ea typeface="+mn-ea"/>
                          <a:cs typeface="+mn-cs"/>
                        </a:rPr>
                        <a:t>Crack, Heroin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63747">
                <a:tc>
                  <a:txBody>
                    <a:bodyPr/>
                    <a:lstStyle/>
                    <a:p>
                      <a:r>
                        <a:rPr lang="en-US" sz="1100" dirty="0"/>
                        <a:t>Aminopyrine</a:t>
                      </a:r>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100" dirty="0"/>
                        <a:t>Analgesic</a:t>
                      </a:r>
                    </a:p>
                    <a:p>
                      <a:r>
                        <a:rPr lang="en-US" sz="1100" dirty="0"/>
                        <a:t>Anti-inflammatory</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chemeClr val="accent1">
                              <a:lumMod val="50000"/>
                            </a:schemeClr>
                          </a:solidFill>
                        </a:rPr>
                        <a:t>United States</a:t>
                      </a:r>
                      <a:r>
                        <a:rPr lang="en-US" sz="1100" dirty="0"/>
                        <a:t>, Argentina, Brazil, Ecuador</a:t>
                      </a:r>
                    </a:p>
                  </a:txBody>
                  <a:tcPr marL="68580" marR="68580" marT="34290" marB="34290">
                    <a:lnB w="381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sz="1100" b="1" dirty="0">
                          <a:solidFill>
                            <a:srgbClr val="FF0000"/>
                          </a:solidFill>
                        </a:rPr>
                        <a:t>*Agranulocytosis</a:t>
                      </a:r>
                    </a:p>
                    <a:p>
                      <a:pPr>
                        <a:buFont typeface="Arial" pitchFamily="34" charset="0"/>
                        <a:buNone/>
                      </a:pPr>
                      <a:r>
                        <a:rPr lang="en-US" sz="1100" b="1" dirty="0">
                          <a:solidFill>
                            <a:srgbClr val="FF0000"/>
                          </a:solidFill>
                        </a:rPr>
                        <a:t>( reduction white blood cells )</a:t>
                      </a:r>
                    </a:p>
                    <a:p>
                      <a:endParaRPr lang="en-US" sz="1100" b="1" dirty="0">
                        <a:solidFill>
                          <a:srgbClr val="FF0000"/>
                        </a:solidFill>
                      </a:endParaRP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indent="0">
                        <a:buFont typeface="Arial" pitchFamily="34" charset="0"/>
                        <a:buNone/>
                      </a:pPr>
                      <a:r>
                        <a:rPr lang="en-US" sz="1100" b="1" dirty="0">
                          <a:solidFill>
                            <a:srgbClr val="0070C0"/>
                          </a:solidFill>
                        </a:rPr>
                        <a:t>Crack, Paco, Heroin, “H”</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34958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45719"/>
          </a:xfrm>
        </p:spPr>
        <p:txBody>
          <a:bodyPr>
            <a:noAutofit/>
          </a:bodyPr>
          <a:lstStyle/>
          <a:p>
            <a:r>
              <a:rPr lang="en-US" sz="2325" b="1"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5268462"/>
              </p:ext>
            </p:extLst>
          </p:nvPr>
        </p:nvGraphicFramePr>
        <p:xfrm>
          <a:off x="60557" y="-54501"/>
          <a:ext cx="8993030" cy="5571380"/>
        </p:xfrm>
        <a:graphic>
          <a:graphicData uri="http://schemas.openxmlformats.org/drawingml/2006/table">
            <a:tbl>
              <a:tblPr firstRow="1" bandRow="1">
                <a:tableStyleId>{5C22544A-7EE6-4342-B048-85BDC9FD1C3A}</a:tableStyleId>
              </a:tblPr>
              <a:tblGrid>
                <a:gridCol w="1893810">
                  <a:extLst>
                    <a:ext uri="{9D8B030D-6E8A-4147-A177-3AD203B41FA5}">
                      <a16:colId xmlns:a16="http://schemas.microsoft.com/office/drawing/2014/main" val="20000"/>
                    </a:ext>
                  </a:extLst>
                </a:gridCol>
                <a:gridCol w="1521632">
                  <a:extLst>
                    <a:ext uri="{9D8B030D-6E8A-4147-A177-3AD203B41FA5}">
                      <a16:colId xmlns:a16="http://schemas.microsoft.com/office/drawing/2014/main" val="20001"/>
                    </a:ext>
                  </a:extLst>
                </a:gridCol>
                <a:gridCol w="1858902">
                  <a:extLst>
                    <a:ext uri="{9D8B030D-6E8A-4147-A177-3AD203B41FA5}">
                      <a16:colId xmlns:a16="http://schemas.microsoft.com/office/drawing/2014/main" val="20002"/>
                    </a:ext>
                  </a:extLst>
                </a:gridCol>
                <a:gridCol w="1936042">
                  <a:extLst>
                    <a:ext uri="{9D8B030D-6E8A-4147-A177-3AD203B41FA5}">
                      <a16:colId xmlns:a16="http://schemas.microsoft.com/office/drawing/2014/main" val="20003"/>
                    </a:ext>
                  </a:extLst>
                </a:gridCol>
                <a:gridCol w="1782644">
                  <a:extLst>
                    <a:ext uri="{9D8B030D-6E8A-4147-A177-3AD203B41FA5}">
                      <a16:colId xmlns:a16="http://schemas.microsoft.com/office/drawing/2014/main" val="20004"/>
                    </a:ext>
                  </a:extLst>
                </a:gridCol>
              </a:tblGrid>
              <a:tr h="240547">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078582">
                <a:tc>
                  <a:txBody>
                    <a:bodyPr/>
                    <a:lstStyle/>
                    <a:p>
                      <a:r>
                        <a:rPr lang="en-US" sz="1100" dirty="0"/>
                        <a:t>Diltiazem</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b="0" i="0" u="none" strike="noStrike" kern="1200" dirty="0">
                          <a:solidFill>
                            <a:schemeClr val="dk1"/>
                          </a:solidFill>
                          <a:effectLst/>
                          <a:latin typeface="+mn-lt"/>
                          <a:ea typeface="+mn-ea"/>
                          <a:cs typeface="+mn-cs"/>
                        </a:rPr>
                        <a:t>Calcium channel blocker Antihypertensive drug</a:t>
                      </a:r>
                      <a:endParaRPr lang="en-US" sz="1100" b="0" dirty="0"/>
                    </a:p>
                  </a:txBody>
                  <a:tcPr marL="68580" marR="68580" marT="34290" marB="34290"/>
                </a:tc>
                <a:tc>
                  <a:txBody>
                    <a:bodyPr/>
                    <a:lstStyle/>
                    <a:p>
                      <a:r>
                        <a:rPr lang="en-US" sz="1100" b="1" dirty="0">
                          <a:solidFill>
                            <a:schemeClr val="accent1">
                              <a:lumMod val="50000"/>
                            </a:schemeClr>
                          </a:solidFill>
                        </a:rPr>
                        <a:t>United States</a:t>
                      </a:r>
                      <a:r>
                        <a:rPr lang="en-US" sz="1100" b="0" dirty="0">
                          <a:solidFill>
                            <a:schemeClr val="tx1"/>
                          </a:solidFill>
                        </a:rPr>
                        <a:t>,</a:t>
                      </a:r>
                      <a:r>
                        <a:rPr lang="en-US" sz="1100" b="1" dirty="0">
                          <a:solidFill>
                            <a:schemeClr val="accent1">
                              <a:lumMod val="50000"/>
                            </a:schemeClr>
                          </a:solidFill>
                        </a:rPr>
                        <a:t> </a:t>
                      </a:r>
                      <a:r>
                        <a:rPr lang="en-US" sz="1100" dirty="0"/>
                        <a:t>Ecuador</a:t>
                      </a:r>
                      <a:endParaRPr lang="en-US" sz="1100" b="1" dirty="0">
                        <a:solidFill>
                          <a:schemeClr val="accent1">
                            <a:lumMod val="50000"/>
                          </a:schemeClr>
                        </a:solidFill>
                      </a:endParaRPr>
                    </a:p>
                  </a:txBody>
                  <a:tcPr marL="68580" marR="68580" marT="34290" marB="34290"/>
                </a:tc>
                <a:tc>
                  <a:txBody>
                    <a:bodyPr/>
                    <a:lstStyle/>
                    <a:p>
                      <a:r>
                        <a:rPr lang="en-US" sz="1100" b="1" i="0" u="none" strike="noStrike" kern="1200" dirty="0">
                          <a:solidFill>
                            <a:srgbClr val="FF0000"/>
                          </a:solidFill>
                          <a:effectLst/>
                          <a:latin typeface="+mn-lt"/>
                          <a:ea typeface="+mn-ea"/>
                          <a:cs typeface="+mn-cs"/>
                        </a:rPr>
                        <a:t>*</a:t>
                      </a:r>
                      <a:r>
                        <a:rPr lang="en-US" sz="1000" b="1" i="0" u="none" strike="noStrike" kern="1200" dirty="0">
                          <a:solidFill>
                            <a:srgbClr val="FF0000"/>
                          </a:solidFill>
                          <a:effectLst/>
                          <a:latin typeface="+mn-lt"/>
                          <a:ea typeface="+mn-ea"/>
                          <a:cs typeface="+mn-cs"/>
                        </a:rPr>
                        <a:t>Heroin laced with Diltiazem could cause users to overdose</a:t>
                      </a:r>
                    </a:p>
                    <a:p>
                      <a:r>
                        <a:rPr lang="en-US" sz="1100" b="1" i="0" u="none" strike="noStrike" kern="1200" dirty="0">
                          <a:solidFill>
                            <a:srgbClr val="FF0000"/>
                          </a:solidFill>
                          <a:effectLst/>
                          <a:latin typeface="+mn-lt"/>
                          <a:ea typeface="+mn-ea"/>
                          <a:cs typeface="+mn-cs"/>
                        </a:rPr>
                        <a:t>*Bradycardia</a:t>
                      </a:r>
                    </a:p>
                    <a:p>
                      <a:r>
                        <a:rPr lang="en-US" sz="1100" b="1" i="0" u="none" strike="noStrike" kern="1200" dirty="0">
                          <a:solidFill>
                            <a:srgbClr val="FF0000"/>
                          </a:solidFill>
                          <a:effectLst/>
                          <a:latin typeface="+mn-lt"/>
                          <a:ea typeface="+mn-ea"/>
                          <a:cs typeface="+mn-cs"/>
                        </a:rPr>
                        <a:t>*Hypotension</a:t>
                      </a:r>
                    </a:p>
                    <a:p>
                      <a:r>
                        <a:rPr lang="en-US" sz="1100" b="1" i="0" u="none" strike="noStrike" kern="1200" dirty="0">
                          <a:solidFill>
                            <a:srgbClr val="FF0000"/>
                          </a:solidFill>
                          <a:effectLst/>
                          <a:latin typeface="+mn-lt"/>
                          <a:ea typeface="+mn-ea"/>
                          <a:cs typeface="+mn-cs"/>
                        </a:rPr>
                        <a:t>*Potentiates cocaine toxicity &amp; toxic cardiac effects</a:t>
                      </a:r>
                      <a:endParaRPr lang="en-US" sz="1100" b="1" dirty="0">
                        <a:solidFill>
                          <a:srgbClr val="FF0000"/>
                        </a:solidFill>
                      </a:endParaRPr>
                    </a:p>
                  </a:txBody>
                  <a:tcPr marL="68580" marR="68580" marT="34290" marB="34290"/>
                </a:tc>
                <a:tc>
                  <a:txBody>
                    <a:bodyPr/>
                    <a:lstStyle/>
                    <a:p>
                      <a:pPr>
                        <a:buFont typeface="Arial" pitchFamily="34" charset="0"/>
                        <a:buNone/>
                      </a:pPr>
                      <a:r>
                        <a:rPr lang="en-US" sz="1100" b="1" dirty="0">
                          <a:solidFill>
                            <a:srgbClr val="0070C0"/>
                          </a:solidFill>
                        </a:rPr>
                        <a:t>Heroin, “H” </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628526">
                <a:tc>
                  <a:txBody>
                    <a:bodyPr/>
                    <a:lstStyle/>
                    <a:p>
                      <a:r>
                        <a:rPr lang="en-US" sz="1100" dirty="0"/>
                        <a:t>Metamizole/Dipyrone</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Pain killer</a:t>
                      </a:r>
                    </a:p>
                    <a:p>
                      <a:r>
                        <a:rPr lang="en-US" sz="1100" dirty="0"/>
                        <a:t>Fever reliever</a:t>
                      </a:r>
                    </a:p>
                    <a:p>
                      <a:r>
                        <a:rPr lang="en-US" sz="1100" dirty="0"/>
                        <a:t>Spasm reliever</a:t>
                      </a:r>
                    </a:p>
                  </a:txBody>
                  <a:tcPr marL="68580" marR="68580" marT="34290" marB="34290"/>
                </a:tc>
                <a:tc>
                  <a:txBody>
                    <a:bodyPr/>
                    <a:lstStyle/>
                    <a:p>
                      <a:r>
                        <a:rPr lang="en-US" sz="1100" b="1" dirty="0">
                          <a:solidFill>
                            <a:schemeClr val="accent1">
                              <a:lumMod val="50000"/>
                            </a:schemeClr>
                          </a:solidFill>
                        </a:rPr>
                        <a:t>United States</a:t>
                      </a:r>
                      <a:r>
                        <a:rPr lang="en-US" sz="1100" b="0" dirty="0">
                          <a:solidFill>
                            <a:schemeClr val="tx1"/>
                          </a:solidFill>
                        </a:rPr>
                        <a:t>,</a:t>
                      </a:r>
                      <a:r>
                        <a:rPr lang="en-US" sz="1100" b="1" dirty="0">
                          <a:solidFill>
                            <a:schemeClr val="accent1">
                              <a:lumMod val="50000"/>
                            </a:schemeClr>
                          </a:solidFill>
                        </a:rPr>
                        <a:t> </a:t>
                      </a:r>
                      <a:r>
                        <a:rPr lang="en-US" sz="1100" dirty="0"/>
                        <a:t>Argentina </a:t>
                      </a:r>
                      <a:endParaRPr lang="en-US" sz="1100" b="1" dirty="0">
                        <a:solidFill>
                          <a:schemeClr val="accent1">
                            <a:lumMod val="50000"/>
                          </a:schemeClr>
                        </a:solidFill>
                      </a:endParaRPr>
                    </a:p>
                  </a:txBody>
                  <a:tcPr marL="68580" marR="68580" marT="34290" marB="34290"/>
                </a:tc>
                <a:tc>
                  <a:txBody>
                    <a:bodyPr/>
                    <a:lstStyle/>
                    <a:p>
                      <a:r>
                        <a:rPr lang="en-US" sz="1100" b="1" i="0" u="none" strike="noStrike" kern="1200" dirty="0">
                          <a:solidFill>
                            <a:srgbClr val="FF0000"/>
                          </a:solidFill>
                          <a:effectLst/>
                          <a:latin typeface="+mn-lt"/>
                          <a:ea typeface="+mn-ea"/>
                          <a:cs typeface="+mn-cs"/>
                        </a:rPr>
                        <a:t>*Agranulocytosis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 reduction white blood cells )</a:t>
                      </a:r>
                    </a:p>
                    <a:p>
                      <a:r>
                        <a:rPr lang="en-US" sz="1100" b="1" i="0" u="none" strike="noStrike" kern="1200" dirty="0">
                          <a:solidFill>
                            <a:srgbClr val="FF0000"/>
                          </a:solidFill>
                          <a:effectLst/>
                          <a:latin typeface="+mn-lt"/>
                          <a:ea typeface="+mn-ea"/>
                          <a:cs typeface="+mn-cs"/>
                        </a:rPr>
                        <a:t>*Aplastic anemia</a:t>
                      </a:r>
                      <a:r>
                        <a:rPr lang="en-US" sz="1400" b="0" i="0" u="none" strike="noStrike" kern="1200" dirty="0">
                          <a:solidFill>
                            <a:schemeClr val="dk1"/>
                          </a:solidFill>
                          <a:effectLst/>
                          <a:latin typeface="+mn-lt"/>
                          <a:ea typeface="+mn-ea"/>
                          <a:cs typeface="+mn-cs"/>
                        </a:rPr>
                        <a:t> </a:t>
                      </a:r>
                      <a:endParaRPr lang="en-US" sz="11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Heroin, Paco</a:t>
                      </a:r>
                    </a:p>
                    <a:p>
                      <a:pPr>
                        <a:buFont typeface="Arial" pitchFamily="34" charset="0"/>
                        <a:buNone/>
                      </a:pP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435523">
                <a:tc>
                  <a:txBody>
                    <a:bodyPr/>
                    <a:lstStyle/>
                    <a:p>
                      <a:r>
                        <a:rPr lang="en-US" sz="1100" dirty="0"/>
                        <a:t>Acetaminophen</a:t>
                      </a:r>
                    </a:p>
                    <a:p>
                      <a:endParaRPr lang="en-US" sz="1100" dirty="0"/>
                    </a:p>
                    <a:p>
                      <a:endParaRPr lang="en-US" sz="1100" dirty="0"/>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Analgesic</a:t>
                      </a:r>
                    </a:p>
                    <a:p>
                      <a:endParaRPr lang="en-US" sz="1100" dirty="0"/>
                    </a:p>
                    <a:p>
                      <a:endParaRPr lang="en-US" sz="1100" dirty="0"/>
                    </a:p>
                    <a:p>
                      <a:endParaRPr lang="en-US" sz="1100" dirty="0"/>
                    </a:p>
                  </a:txBody>
                  <a:tcPr marL="68580" marR="68580" marT="34290" marB="34290"/>
                </a:tc>
                <a:tc>
                  <a:txBody>
                    <a:bodyPr/>
                    <a:lstStyle/>
                    <a:p>
                      <a:r>
                        <a:rPr lang="en-US" sz="1100" b="1" dirty="0">
                          <a:solidFill>
                            <a:schemeClr val="accent1">
                              <a:lumMod val="50000"/>
                            </a:schemeClr>
                          </a:solidFill>
                        </a:rPr>
                        <a:t>United States</a:t>
                      </a:r>
                      <a:r>
                        <a:rPr lang="en-US" sz="1100" b="0" dirty="0">
                          <a:solidFill>
                            <a:schemeClr val="tx1"/>
                          </a:solidFill>
                        </a:rPr>
                        <a:t>,</a:t>
                      </a:r>
                      <a:r>
                        <a:rPr lang="en-US" sz="1100" b="1" dirty="0">
                          <a:solidFill>
                            <a:schemeClr val="accent1">
                              <a:lumMod val="50000"/>
                            </a:schemeClr>
                          </a:solidFill>
                        </a:rPr>
                        <a:t> </a:t>
                      </a:r>
                      <a:r>
                        <a:rPr lang="en-US" sz="1100" b="0" dirty="0">
                          <a:solidFill>
                            <a:schemeClr val="tx1"/>
                          </a:solidFill>
                        </a:rPr>
                        <a:t>S</a:t>
                      </a:r>
                      <a:r>
                        <a:rPr lang="en-US" sz="1100" dirty="0"/>
                        <a:t>outh Africa, Afghanistan, </a:t>
                      </a:r>
                      <a:endParaRPr lang="en-US" sz="1100" b="1" dirty="0">
                        <a:solidFill>
                          <a:schemeClr val="accent1">
                            <a:lumMod val="50000"/>
                          </a:schemeClr>
                        </a:solidFill>
                      </a:endParaRPr>
                    </a:p>
                  </a:txBody>
                  <a:tcPr marL="68580" marR="68580" marT="34290" marB="34290"/>
                </a:tc>
                <a:tc>
                  <a:txBody>
                    <a:bodyPr/>
                    <a:lstStyle/>
                    <a:p>
                      <a:r>
                        <a:rPr lang="en-US" sz="1100" b="1" dirty="0">
                          <a:solidFill>
                            <a:srgbClr val="FF0000"/>
                          </a:solidFill>
                        </a:rPr>
                        <a:t>*With heroin, dramatically depresses heart rate/breathing</a:t>
                      </a:r>
                    </a:p>
                    <a:p>
                      <a:r>
                        <a:rPr lang="en-US" sz="1100" b="1" dirty="0">
                          <a:solidFill>
                            <a:srgbClr val="FF0000"/>
                          </a:solidFill>
                        </a:rPr>
                        <a:t>*Acute liver (hepatic) failure</a:t>
                      </a:r>
                    </a:p>
                    <a:p>
                      <a:r>
                        <a:rPr lang="en-US" sz="1100" b="1" dirty="0">
                          <a:solidFill>
                            <a:srgbClr val="FF0000"/>
                          </a:solidFill>
                        </a:rPr>
                        <a:t>*Coma</a:t>
                      </a:r>
                    </a:p>
                    <a:p>
                      <a:r>
                        <a:rPr lang="en-US" sz="1100" b="1" dirty="0">
                          <a:solidFill>
                            <a:srgbClr val="FF0000"/>
                          </a:solidFill>
                        </a:rPr>
                        <a:t>*Cocaine increases hepatoxicity</a:t>
                      </a:r>
                    </a:p>
                    <a:p>
                      <a:r>
                        <a:rPr lang="en-US" sz="1100" b="1" dirty="0">
                          <a:solidFill>
                            <a:srgbClr val="FF0000"/>
                          </a:solidFill>
                        </a:rPr>
                        <a:t>(</a:t>
                      </a:r>
                      <a:r>
                        <a:rPr lang="en-US" sz="1100" b="1">
                          <a:solidFill>
                            <a:srgbClr val="FF0000"/>
                          </a:solidFill>
                        </a:rPr>
                        <a:t>liver damage)</a:t>
                      </a:r>
                      <a:endParaRPr lang="en-US" sz="1100" b="1" dirty="0">
                        <a:solidFill>
                          <a:srgbClr val="FF0000"/>
                        </a:solidFill>
                      </a:endParaRPr>
                    </a:p>
                  </a:txBody>
                  <a:tcPr marL="68580" marR="68580" marT="34290" marB="34290"/>
                </a:tc>
                <a:tc>
                  <a:txBody>
                    <a:bodyPr/>
                    <a:lstStyle/>
                    <a:p>
                      <a:pPr>
                        <a:buFont typeface="Arial" pitchFamily="34" charset="0"/>
                        <a:buNone/>
                      </a:pPr>
                      <a:r>
                        <a:rPr lang="en-US" sz="1100" b="1" dirty="0">
                          <a:solidFill>
                            <a:srgbClr val="0070C0"/>
                          </a:solidFill>
                        </a:rPr>
                        <a:t>Heroin, Cocaine </a:t>
                      </a:r>
                      <a:r>
                        <a:rPr lang="en-US" sz="1100" b="1" dirty="0" err="1">
                          <a:solidFill>
                            <a:srgbClr val="0070C0"/>
                          </a:solidFill>
                        </a:rPr>
                        <a:t>HCl</a:t>
                      </a:r>
                      <a:endParaRPr lang="en-US" sz="1100" b="1" dirty="0">
                        <a:solidFill>
                          <a:srgbClr val="0070C0"/>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264812">
                <a:tc>
                  <a:txBody>
                    <a:bodyPr/>
                    <a:lstStyle/>
                    <a:p>
                      <a:r>
                        <a:rPr lang="en-US" sz="1100" dirty="0"/>
                        <a:t>Diphenhydramine</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Antihistamine</a:t>
                      </a:r>
                    </a:p>
                  </a:txBody>
                  <a:tcPr marL="68580" marR="68580" marT="34290" marB="34290"/>
                </a:tc>
                <a:tc>
                  <a:txBody>
                    <a:bodyPr/>
                    <a:lstStyle/>
                    <a:p>
                      <a:r>
                        <a:rPr lang="en-US" sz="1100" b="1" dirty="0">
                          <a:solidFill>
                            <a:schemeClr val="accent1">
                              <a:lumMod val="50000"/>
                            </a:schemeClr>
                          </a:solidFill>
                        </a:rPr>
                        <a:t>United States</a:t>
                      </a:r>
                    </a:p>
                  </a:txBody>
                  <a:tcPr marL="68580" marR="68580" marT="34290" marB="34290"/>
                </a:tc>
                <a:tc>
                  <a:txBody>
                    <a:bodyPr/>
                    <a:lstStyle/>
                    <a:p>
                      <a:r>
                        <a:rPr lang="en-US" sz="1100" b="1" dirty="0">
                          <a:solidFill>
                            <a:srgbClr val="FF0000"/>
                          </a:solidFill>
                        </a:rPr>
                        <a:t>*With heroin, dramatically depresses heart rate/breathing</a:t>
                      </a:r>
                    </a:p>
                    <a:p>
                      <a:r>
                        <a:rPr lang="en-US" sz="1100" b="1" kern="1200" dirty="0">
                          <a:solidFill>
                            <a:srgbClr val="FF0000"/>
                          </a:solidFill>
                          <a:latin typeface="+mn-lt"/>
                          <a:ea typeface="+mn-ea"/>
                          <a:cs typeface="+mn-cs"/>
                        </a:rPr>
                        <a:t>*Tachycardia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*Torsade de Pointes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FF0000"/>
                          </a:solidFill>
                          <a:latin typeface="+mn-lt"/>
                          <a:ea typeface="+mn-ea"/>
                          <a:cs typeface="+mn-cs"/>
                        </a:rPr>
                        <a:t>*</a:t>
                      </a:r>
                      <a:r>
                        <a:rPr lang="en-US" sz="1100" b="1" i="0" u="none" strike="noStrike" kern="1200" dirty="0">
                          <a:solidFill>
                            <a:srgbClr val="FF0000"/>
                          </a:solidFill>
                          <a:effectLst/>
                          <a:latin typeface="+mn-lt"/>
                          <a:ea typeface="+mn-ea"/>
                          <a:cs typeface="+mn-cs"/>
                        </a:rPr>
                        <a:t>Encephalitis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rgbClr val="FF0000"/>
                          </a:solidFill>
                          <a:effectLst/>
                          <a:latin typeface="+mn-lt"/>
                          <a:ea typeface="+mn-ea"/>
                          <a:cs typeface="+mn-cs"/>
                        </a:rPr>
                        <a:t>*Seizures</a:t>
                      </a:r>
                      <a:endParaRPr lang="en-US" sz="1100" b="1" kern="1200" dirty="0">
                        <a:solidFill>
                          <a:srgbClr val="FF0000"/>
                        </a:solidFill>
                        <a:latin typeface="+mn-lt"/>
                        <a:ea typeface="+mn-ea"/>
                        <a:cs typeface="+mn-cs"/>
                      </a:endParaRPr>
                    </a:p>
                  </a:txBody>
                  <a:tcPr marL="68580" marR="68580" marT="34290" marB="34290"/>
                </a:tc>
                <a:tc>
                  <a:txBody>
                    <a:bodyPr/>
                    <a:lstStyle/>
                    <a:p>
                      <a:pPr>
                        <a:buFont typeface="Arial" pitchFamily="34" charset="0"/>
                        <a:buNone/>
                      </a:pPr>
                      <a:r>
                        <a:rPr lang="en-US" sz="1100" b="1" kern="1200" dirty="0">
                          <a:solidFill>
                            <a:srgbClr val="0070C0"/>
                          </a:solidFill>
                          <a:latin typeface="+mn-lt"/>
                          <a:ea typeface="+mn-ea"/>
                          <a:cs typeface="+mn-cs"/>
                        </a:rPr>
                        <a:t>Heroin, Cocaine </a:t>
                      </a:r>
                      <a:r>
                        <a:rPr lang="en-US" sz="1100" b="1" kern="1200" dirty="0" err="1">
                          <a:solidFill>
                            <a:srgbClr val="0070C0"/>
                          </a:solidFill>
                          <a:latin typeface="+mn-lt"/>
                          <a:ea typeface="+mn-ea"/>
                          <a:cs typeface="+mn-cs"/>
                        </a:rPr>
                        <a:t>HCl</a:t>
                      </a:r>
                      <a:r>
                        <a:rPr lang="en-US" sz="1100" b="1" kern="1200" dirty="0">
                          <a:solidFill>
                            <a:srgbClr val="0070C0"/>
                          </a:solidFill>
                          <a:latin typeface="+mn-lt"/>
                          <a:ea typeface="+mn-ea"/>
                          <a:cs typeface="+mn-cs"/>
                        </a:rPr>
                        <a:t>, Methamphetamine</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923390">
                <a:tc>
                  <a:txBody>
                    <a:bodyPr/>
                    <a:lstStyle/>
                    <a:p>
                      <a:r>
                        <a:rPr lang="en-US" sz="1100" dirty="0"/>
                        <a:t>Caffeine</a:t>
                      </a:r>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100" dirty="0"/>
                        <a:t>Psychoactive Stimulant</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chemeClr val="accent1">
                              <a:lumMod val="50000"/>
                            </a:schemeClr>
                          </a:solidFill>
                        </a:rPr>
                        <a:t>United States</a:t>
                      </a:r>
                      <a:r>
                        <a:rPr lang="en-US" sz="1100" dirty="0"/>
                        <a:t>, Argentina, Brazil, Peru, Ecuador, Uruguay, South Africa, Thailand</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rgbClr val="FF0000"/>
                          </a:solidFill>
                        </a:rPr>
                        <a:t>*Neurodegenerative disease</a:t>
                      </a:r>
                    </a:p>
                    <a:p>
                      <a:r>
                        <a:rPr lang="en-US" sz="1100" b="1" dirty="0">
                          <a:solidFill>
                            <a:srgbClr val="FF0000"/>
                          </a:solidFill>
                        </a:rPr>
                        <a:t>*Respiratory distress</a:t>
                      </a:r>
                    </a:p>
                    <a:p>
                      <a:r>
                        <a:rPr lang="en-US" sz="1100" b="1" dirty="0">
                          <a:solidFill>
                            <a:srgbClr val="FF0000"/>
                          </a:solidFill>
                        </a:rPr>
                        <a:t>*Arrhythmia, cardiotoxicity</a:t>
                      </a:r>
                    </a:p>
                    <a:p>
                      <a:r>
                        <a:rPr lang="en-US" sz="1100" b="1" dirty="0">
                          <a:solidFill>
                            <a:srgbClr val="FF0000"/>
                          </a:solidFill>
                        </a:rPr>
                        <a:t>*Potentiate toxic effects of cocaine at high doses</a:t>
                      </a: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indent="0">
                        <a:buFont typeface="Arial" pitchFamily="34" charset="0"/>
                        <a:buNone/>
                      </a:pPr>
                      <a:r>
                        <a:rPr lang="en-US" sz="1100" b="1" dirty="0">
                          <a:solidFill>
                            <a:srgbClr val="0070C0"/>
                          </a:solidFill>
                        </a:rPr>
                        <a:t>Heroin, Cocaine </a:t>
                      </a:r>
                      <a:r>
                        <a:rPr lang="en-US" sz="1100" b="1" dirty="0" err="1">
                          <a:solidFill>
                            <a:srgbClr val="0070C0"/>
                          </a:solidFill>
                        </a:rPr>
                        <a:t>HCl</a:t>
                      </a:r>
                      <a:r>
                        <a:rPr lang="en-US" sz="1100" b="1" dirty="0">
                          <a:solidFill>
                            <a:srgbClr val="0070C0"/>
                          </a:solidFill>
                        </a:rPr>
                        <a:t>, Paco,  “H,” Methamphetamine, Coca Paste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03661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45719"/>
          </a:xfrm>
        </p:spPr>
        <p:txBody>
          <a:bodyPr>
            <a:noAutofit/>
          </a:bodyPr>
          <a:lstStyle/>
          <a:p>
            <a:r>
              <a:rPr lang="en-US" sz="2325" b="1"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84492427"/>
              </p:ext>
            </p:extLst>
          </p:nvPr>
        </p:nvGraphicFramePr>
        <p:xfrm>
          <a:off x="235133" y="1"/>
          <a:ext cx="8758645" cy="5143499"/>
        </p:xfrm>
        <a:graphic>
          <a:graphicData uri="http://schemas.openxmlformats.org/drawingml/2006/table">
            <a:tbl>
              <a:tblPr firstRow="1" bandRow="1">
                <a:tableStyleId>{5C22544A-7EE6-4342-B048-85BDC9FD1C3A}</a:tableStyleId>
              </a:tblPr>
              <a:tblGrid>
                <a:gridCol w="1823137">
                  <a:extLst>
                    <a:ext uri="{9D8B030D-6E8A-4147-A177-3AD203B41FA5}">
                      <a16:colId xmlns:a16="http://schemas.microsoft.com/office/drawing/2014/main" val="20000"/>
                    </a:ext>
                  </a:extLst>
                </a:gridCol>
                <a:gridCol w="1483847">
                  <a:extLst>
                    <a:ext uri="{9D8B030D-6E8A-4147-A177-3AD203B41FA5}">
                      <a16:colId xmlns:a16="http://schemas.microsoft.com/office/drawing/2014/main" val="20001"/>
                    </a:ext>
                  </a:extLst>
                </a:gridCol>
                <a:gridCol w="1824096">
                  <a:extLst>
                    <a:ext uri="{9D8B030D-6E8A-4147-A177-3AD203B41FA5}">
                      <a16:colId xmlns:a16="http://schemas.microsoft.com/office/drawing/2014/main" val="20002"/>
                    </a:ext>
                  </a:extLst>
                </a:gridCol>
                <a:gridCol w="1886433">
                  <a:extLst>
                    <a:ext uri="{9D8B030D-6E8A-4147-A177-3AD203B41FA5}">
                      <a16:colId xmlns:a16="http://schemas.microsoft.com/office/drawing/2014/main" val="20003"/>
                    </a:ext>
                  </a:extLst>
                </a:gridCol>
                <a:gridCol w="1741132">
                  <a:extLst>
                    <a:ext uri="{9D8B030D-6E8A-4147-A177-3AD203B41FA5}">
                      <a16:colId xmlns:a16="http://schemas.microsoft.com/office/drawing/2014/main" val="20004"/>
                    </a:ext>
                  </a:extLst>
                </a:gridCol>
              </a:tblGrid>
              <a:tr h="237982">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744656">
                <a:tc>
                  <a:txBody>
                    <a:bodyPr/>
                    <a:lstStyle/>
                    <a:p>
                      <a:r>
                        <a:rPr lang="en-US" sz="1100" dirty="0"/>
                        <a:t>Xylazine</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Veterinary Anesthetic</a:t>
                      </a:r>
                    </a:p>
                    <a:p>
                      <a:r>
                        <a:rPr lang="en-US" sz="1100" dirty="0"/>
                        <a:t>Muscle relaxant</a:t>
                      </a:r>
                    </a:p>
                    <a:p>
                      <a:r>
                        <a:rPr lang="en-US" sz="1100" dirty="0"/>
                        <a:t>Analgesic</a:t>
                      </a:r>
                    </a:p>
                    <a:p>
                      <a:r>
                        <a:rPr lang="en-US" sz="1100" dirty="0"/>
                        <a:t>Sedative</a:t>
                      </a:r>
                    </a:p>
                  </a:txBody>
                  <a:tcPr marL="68580" marR="68580" marT="34290" marB="34290"/>
                </a:tc>
                <a:tc>
                  <a:txBody>
                    <a:bodyPr/>
                    <a:lstStyle/>
                    <a:p>
                      <a:r>
                        <a:rPr lang="en-US" sz="1100" b="1" dirty="0">
                          <a:solidFill>
                            <a:schemeClr val="accent1">
                              <a:lumMod val="50000"/>
                            </a:schemeClr>
                          </a:solidFill>
                        </a:rPr>
                        <a:t>United States, Puerto Rico, Dominican Republic</a:t>
                      </a:r>
                    </a:p>
                  </a:txBody>
                  <a:tcPr marL="68580" marR="68580" marT="34290" marB="34290"/>
                </a:tc>
                <a:tc>
                  <a:txBody>
                    <a:bodyPr/>
                    <a:lstStyle/>
                    <a:p>
                      <a:r>
                        <a:rPr lang="en-US" sz="1100" b="1" dirty="0">
                          <a:solidFill>
                            <a:srgbClr val="FF0000"/>
                          </a:solidFill>
                        </a:rPr>
                        <a:t>*Respiratory depression</a:t>
                      </a:r>
                    </a:p>
                    <a:p>
                      <a:r>
                        <a:rPr lang="en-US" sz="1100" b="1" dirty="0">
                          <a:solidFill>
                            <a:srgbClr val="FF0000"/>
                          </a:solidFill>
                        </a:rPr>
                        <a:t>*CNS depression</a:t>
                      </a:r>
                    </a:p>
                    <a:p>
                      <a:pPr marL="0" indent="0">
                        <a:buFont typeface="Arial" panose="020B0604020202020204" pitchFamily="34" charset="0"/>
                        <a:buNone/>
                      </a:pPr>
                      <a:r>
                        <a:rPr lang="en-US" sz="1100" b="1" dirty="0">
                          <a:solidFill>
                            <a:srgbClr val="FF0000"/>
                          </a:solidFill>
                        </a:rPr>
                        <a:t>*Bradycardia</a:t>
                      </a:r>
                    </a:p>
                    <a:p>
                      <a:pPr marL="0" indent="0">
                        <a:buFont typeface="Arial" panose="020B0604020202020204" pitchFamily="34" charset="0"/>
                        <a:buNone/>
                      </a:pPr>
                      <a:r>
                        <a:rPr lang="en-US" sz="1100" b="1" dirty="0">
                          <a:solidFill>
                            <a:srgbClr val="FF0000"/>
                          </a:solidFill>
                        </a:rPr>
                        <a:t>*Hypotension</a:t>
                      </a:r>
                    </a:p>
                  </a:txBody>
                  <a:tcPr marL="68580" marR="68580" marT="34290" marB="34290"/>
                </a:tc>
                <a:tc>
                  <a:txBody>
                    <a:bodyPr/>
                    <a:lstStyle/>
                    <a:p>
                      <a:pPr>
                        <a:buFont typeface="Arial" pitchFamily="34" charset="0"/>
                        <a:buNone/>
                      </a:pPr>
                      <a:r>
                        <a:rPr lang="en-US" sz="1100" b="1" dirty="0">
                          <a:solidFill>
                            <a:srgbClr val="0070C0"/>
                          </a:solidFill>
                        </a:rPr>
                        <a:t>Heroin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251329">
                <a:tc>
                  <a:txBody>
                    <a:bodyPr/>
                    <a:lstStyle/>
                    <a:p>
                      <a:r>
                        <a:rPr lang="en-US" sz="1100" dirty="0"/>
                        <a:t>Tramadol</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b="0" i="0" u="none" strike="noStrike" kern="1200" dirty="0">
                          <a:solidFill>
                            <a:schemeClr val="dk1"/>
                          </a:solidFill>
                          <a:effectLst/>
                          <a:latin typeface="+mn-lt"/>
                          <a:ea typeface="+mn-ea"/>
                          <a:cs typeface="+mn-cs"/>
                        </a:rPr>
                        <a:t>Opioid pain medication</a:t>
                      </a:r>
                      <a:endParaRPr lang="en-US" sz="1100" dirty="0"/>
                    </a:p>
                  </a:txBody>
                  <a:tcPr marL="68580" marR="68580" marT="34290" marB="34290"/>
                </a:tc>
                <a:tc>
                  <a:txBody>
                    <a:bodyPr/>
                    <a:lstStyle/>
                    <a:p>
                      <a:r>
                        <a:rPr lang="en-US" sz="1100" b="1" dirty="0">
                          <a:solidFill>
                            <a:schemeClr val="accent1">
                              <a:lumMod val="50000"/>
                            </a:schemeClr>
                          </a:solidFill>
                        </a:rPr>
                        <a:t>United States, Mexico, Africa</a:t>
                      </a:r>
                    </a:p>
                  </a:txBody>
                  <a:tcPr marL="68580" marR="68580" marT="34290" marB="34290"/>
                </a:tc>
                <a:tc>
                  <a:txBody>
                    <a:bodyPr/>
                    <a:lstStyle/>
                    <a:p>
                      <a:r>
                        <a:rPr lang="en-US" sz="1100" b="1" dirty="0">
                          <a:solidFill>
                            <a:srgbClr val="FF0000"/>
                          </a:solidFill>
                        </a:rPr>
                        <a:t>*R</a:t>
                      </a:r>
                      <a:r>
                        <a:rPr lang="en-US" sz="1100" b="1" i="0" u="none" strike="noStrike" kern="1200" dirty="0">
                          <a:solidFill>
                            <a:srgbClr val="FF0000"/>
                          </a:solidFill>
                          <a:effectLst/>
                          <a:latin typeface="+mn-lt"/>
                          <a:ea typeface="+mn-ea"/>
                          <a:cs typeface="+mn-cs"/>
                        </a:rPr>
                        <a:t>espiratory distress and death when taken in high doses or when combined with other substances</a:t>
                      </a:r>
                    </a:p>
                    <a:p>
                      <a:r>
                        <a:rPr lang="en-US" sz="1100" b="1" i="0" u="none" strike="noStrike" kern="1200" dirty="0">
                          <a:solidFill>
                            <a:srgbClr val="FF0000"/>
                          </a:solidFill>
                          <a:effectLst/>
                          <a:latin typeface="+mn-lt"/>
                          <a:ea typeface="+mn-ea"/>
                          <a:cs typeface="+mn-cs"/>
                        </a:rPr>
                        <a:t>*Serotonin syndrome</a:t>
                      </a:r>
                    </a:p>
                    <a:p>
                      <a:r>
                        <a:rPr lang="en-US" sz="1100" b="1" i="0" u="none" strike="noStrike" kern="1200" dirty="0">
                          <a:solidFill>
                            <a:srgbClr val="FF0000"/>
                          </a:solidFill>
                          <a:effectLst/>
                          <a:latin typeface="+mn-lt"/>
                          <a:ea typeface="+mn-ea"/>
                          <a:cs typeface="+mn-cs"/>
                        </a:rPr>
                        <a:t>*Seizures</a:t>
                      </a:r>
                    </a:p>
                    <a:p>
                      <a:r>
                        <a:rPr lang="en-US" sz="1100" b="1" i="0" u="none" strike="noStrike" kern="1200" dirty="0">
                          <a:solidFill>
                            <a:srgbClr val="FF0000"/>
                          </a:solidFill>
                          <a:effectLst/>
                          <a:latin typeface="+mn-lt"/>
                          <a:ea typeface="+mn-ea"/>
                          <a:cs typeface="+mn-cs"/>
                        </a:rPr>
                        <a:t>*Convulsion at high doses</a:t>
                      </a:r>
                      <a:endParaRPr lang="en-US" sz="11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Heroin</a:t>
                      </a:r>
                    </a:p>
                    <a:p>
                      <a:pPr>
                        <a:buFont typeface="Arial" pitchFamily="34" charset="0"/>
                        <a:buNone/>
                      </a:pP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42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Carisoprodol</a:t>
                      </a:r>
                    </a:p>
                    <a:p>
                      <a:endParaRPr lang="en-US" sz="1100" dirty="0"/>
                    </a:p>
                    <a:p>
                      <a:endParaRPr lang="en-US" sz="1100" dirty="0"/>
                    </a:p>
                    <a:p>
                      <a:endParaRPr lang="en-US" sz="1100" dirty="0"/>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Muscle Relaxant</a:t>
                      </a:r>
                    </a:p>
                    <a:p>
                      <a:endParaRPr lang="en-US" sz="1100" dirty="0"/>
                    </a:p>
                  </a:txBody>
                  <a:tcPr marL="68580" marR="68580" marT="34290" marB="34290"/>
                </a:tc>
                <a:tc>
                  <a:txBody>
                    <a:bodyPr/>
                    <a:lstStyle/>
                    <a:p>
                      <a:r>
                        <a:rPr lang="en-US" sz="1100" b="1" dirty="0">
                          <a:solidFill>
                            <a:schemeClr val="accent1">
                              <a:lumMod val="50000"/>
                            </a:schemeClr>
                          </a:solidFill>
                        </a:rPr>
                        <a:t>United States, Mexico</a:t>
                      </a:r>
                    </a:p>
                  </a:txBody>
                  <a:tcPr marL="68580" marR="68580" marT="34290" marB="34290"/>
                </a:tc>
                <a:tc>
                  <a:txBody>
                    <a:bodyPr/>
                    <a:lstStyle/>
                    <a:p>
                      <a:r>
                        <a:rPr lang="en-US" sz="1100" b="1" kern="1200" dirty="0">
                          <a:solidFill>
                            <a:srgbClr val="FF0000"/>
                          </a:solidFill>
                          <a:latin typeface="+mn-lt"/>
                          <a:ea typeface="+mn-ea"/>
                          <a:cs typeface="+mn-cs"/>
                        </a:rPr>
                        <a:t>*Potentiating effect on narcotics</a:t>
                      </a:r>
                    </a:p>
                    <a:p>
                      <a:r>
                        <a:rPr lang="en-US" sz="1100" b="1" kern="1200" dirty="0">
                          <a:solidFill>
                            <a:srgbClr val="FF0000"/>
                          </a:solidFill>
                          <a:latin typeface="+mn-lt"/>
                          <a:ea typeface="+mn-ea"/>
                          <a:cs typeface="+mn-cs"/>
                        </a:rPr>
                        <a:t>*CNS &amp; respiratory depression</a:t>
                      </a:r>
                    </a:p>
                    <a:p>
                      <a:r>
                        <a:rPr lang="en-US" sz="1100" b="1" kern="1200" dirty="0">
                          <a:solidFill>
                            <a:srgbClr val="FF0000"/>
                          </a:solidFill>
                          <a:latin typeface="+mn-lt"/>
                          <a:ea typeface="+mn-ea"/>
                          <a:cs typeface="+mn-cs"/>
                        </a:rPr>
                        <a:t>*Dangerous when combined with other sedatives or alcohol</a:t>
                      </a:r>
                    </a:p>
                    <a:p>
                      <a:endParaRPr lang="en-US" sz="1100" b="1" dirty="0">
                        <a:solidFill>
                          <a:srgbClr val="FF0000"/>
                        </a:solidFill>
                      </a:endParaRPr>
                    </a:p>
                  </a:txBody>
                  <a:tcPr marL="68580" marR="68580" marT="34290" marB="34290"/>
                </a:tc>
                <a:tc>
                  <a:txBody>
                    <a:bodyPr/>
                    <a:lstStyle/>
                    <a:p>
                      <a:pPr>
                        <a:buFont typeface="Arial" pitchFamily="34" charset="0"/>
                        <a:buNone/>
                      </a:pPr>
                      <a:r>
                        <a:rPr lang="en-US" sz="1100" b="1" dirty="0">
                          <a:solidFill>
                            <a:srgbClr val="0070C0"/>
                          </a:solidFill>
                        </a:rPr>
                        <a:t>Heroin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082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Quetiapine</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Antipsychotic for major depressive disorder, bipolar disorder, and schizophrenia</a:t>
                      </a:r>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1">
                              <a:lumMod val="50000"/>
                            </a:schemeClr>
                          </a:solidFill>
                        </a:rPr>
                        <a:t>United States</a:t>
                      </a:r>
                    </a:p>
                    <a:p>
                      <a:endParaRPr lang="en-US" sz="1100" b="1" dirty="0">
                        <a:solidFill>
                          <a:schemeClr val="accent1">
                            <a:lumMod val="5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*Torsade de Pointes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*Respiratory failure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*Tachycardia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*Neutropenia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*Hypotension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*Sudden cardiac arrest</a:t>
                      </a:r>
                      <a:endParaRPr lang="en-US" sz="1100" b="1" kern="1200" dirty="0">
                        <a:solidFill>
                          <a:srgbClr val="FF0000"/>
                        </a:solidFill>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1" dirty="0">
                          <a:solidFill>
                            <a:srgbClr val="0070C0"/>
                          </a:solidFill>
                        </a:rPr>
                        <a:t>Heroin</a:t>
                      </a:r>
                    </a:p>
                    <a:p>
                      <a:pPr>
                        <a:buFont typeface="Arial" pitchFamily="34" charset="0"/>
                        <a:buNone/>
                      </a:pPr>
                      <a:endParaRPr lang="en-US" sz="1100" b="1" kern="1200" dirty="0">
                        <a:solidFill>
                          <a:srgbClr val="0070C0"/>
                        </a:solidFill>
                        <a:latin typeface="+mn-lt"/>
                        <a:ea typeface="+mn-ea"/>
                        <a:cs typeface="+mn-cs"/>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6874">
                <a:tc>
                  <a:txBody>
                    <a:bodyPr/>
                    <a:lstStyle/>
                    <a:p>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US" sz="1100" dirty="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US" sz="1100" b="1" dirty="0">
                        <a:solidFill>
                          <a:schemeClr val="accent1">
                            <a:lumMod val="50000"/>
                          </a:schemeClr>
                        </a:solidFill>
                      </a:endParaRPr>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US" sz="1100" b="1" dirty="0">
                        <a:solidFill>
                          <a:srgbClr val="FF0000"/>
                        </a:solidFill>
                      </a:endParaRP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241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54501"/>
          </a:xfrm>
        </p:spPr>
        <p:txBody>
          <a:bodyPr>
            <a:noAutofit/>
          </a:bodyPr>
          <a:lstStyle/>
          <a:p>
            <a:r>
              <a:rPr lang="en-US" sz="2325" b="1"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00650397"/>
              </p:ext>
            </p:extLst>
          </p:nvPr>
        </p:nvGraphicFramePr>
        <p:xfrm>
          <a:off x="192310" y="151391"/>
          <a:ext cx="8452546" cy="4885430"/>
        </p:xfrm>
        <a:graphic>
          <a:graphicData uri="http://schemas.openxmlformats.org/drawingml/2006/table">
            <a:tbl>
              <a:tblPr firstRow="1" bandRow="1">
                <a:tableStyleId>{5C22544A-7EE6-4342-B048-85BDC9FD1C3A}</a:tableStyleId>
              </a:tblPr>
              <a:tblGrid>
                <a:gridCol w="1876045">
                  <a:extLst>
                    <a:ext uri="{9D8B030D-6E8A-4147-A177-3AD203B41FA5}">
                      <a16:colId xmlns:a16="http://schemas.microsoft.com/office/drawing/2014/main" val="20000"/>
                    </a:ext>
                  </a:extLst>
                </a:gridCol>
                <a:gridCol w="1524231">
                  <a:extLst>
                    <a:ext uri="{9D8B030D-6E8A-4147-A177-3AD203B41FA5}">
                      <a16:colId xmlns:a16="http://schemas.microsoft.com/office/drawing/2014/main" val="20001"/>
                    </a:ext>
                  </a:extLst>
                </a:gridCol>
                <a:gridCol w="1138428">
                  <a:extLst>
                    <a:ext uri="{9D8B030D-6E8A-4147-A177-3AD203B41FA5}">
                      <a16:colId xmlns:a16="http://schemas.microsoft.com/office/drawing/2014/main" val="20002"/>
                    </a:ext>
                  </a:extLst>
                </a:gridCol>
                <a:gridCol w="1918982">
                  <a:extLst>
                    <a:ext uri="{9D8B030D-6E8A-4147-A177-3AD203B41FA5}">
                      <a16:colId xmlns:a16="http://schemas.microsoft.com/office/drawing/2014/main" val="20003"/>
                    </a:ext>
                  </a:extLst>
                </a:gridCol>
                <a:gridCol w="1994860">
                  <a:extLst>
                    <a:ext uri="{9D8B030D-6E8A-4147-A177-3AD203B41FA5}">
                      <a16:colId xmlns:a16="http://schemas.microsoft.com/office/drawing/2014/main" val="20004"/>
                    </a:ext>
                  </a:extLst>
                </a:gridCol>
              </a:tblGrid>
              <a:tr h="435173">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157724">
                <a:tc>
                  <a:txBody>
                    <a:bodyPr/>
                    <a:lstStyle/>
                    <a:p>
                      <a:r>
                        <a:rPr lang="en-US" sz="1100" dirty="0"/>
                        <a:t>Alprazolam</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Benzodiazepine</a:t>
                      </a:r>
                    </a:p>
                  </a:txBody>
                  <a:tcPr marL="68580" marR="68580" marT="34290" marB="34290"/>
                </a:tc>
                <a:tc>
                  <a:txBody>
                    <a:bodyPr/>
                    <a:lstStyle/>
                    <a:p>
                      <a:r>
                        <a:rPr lang="en-US" sz="1100" b="1" dirty="0">
                          <a:solidFill>
                            <a:schemeClr val="accent1">
                              <a:lumMod val="50000"/>
                            </a:schemeClr>
                          </a:solidFill>
                        </a:rPr>
                        <a:t>United States</a:t>
                      </a:r>
                    </a:p>
                  </a:txBody>
                  <a:tcPr marL="68580" marR="68580" marT="34290" marB="34290"/>
                </a:tc>
                <a:tc>
                  <a:txBody>
                    <a:bodyPr/>
                    <a:lstStyle/>
                    <a:p>
                      <a:r>
                        <a:rPr lang="en-US" sz="1100" b="1" dirty="0">
                          <a:solidFill>
                            <a:srgbClr val="FF0000"/>
                          </a:solidFill>
                        </a:rPr>
                        <a:t>*CNS depression</a:t>
                      </a:r>
                    </a:p>
                    <a:p>
                      <a:r>
                        <a:rPr lang="en-US" sz="1100" b="1" dirty="0">
                          <a:solidFill>
                            <a:srgbClr val="FF0000"/>
                          </a:solidFill>
                        </a:rPr>
                        <a:t>*Hypotension</a:t>
                      </a:r>
                    </a:p>
                    <a:p>
                      <a:r>
                        <a:rPr lang="en-US" sz="1100" b="1" dirty="0">
                          <a:solidFill>
                            <a:srgbClr val="FF0000"/>
                          </a:solidFill>
                        </a:rPr>
                        <a:t>*with opioids &amp; alcohol, may cause profound sedation, respiratory depression, coma, and death</a:t>
                      </a:r>
                    </a:p>
                  </a:txBody>
                  <a:tcPr marL="68580" marR="68580" marT="34290" marB="34290"/>
                </a:tc>
                <a:tc>
                  <a:txBody>
                    <a:bodyPr/>
                    <a:lstStyle/>
                    <a:p>
                      <a:pPr>
                        <a:buFont typeface="Arial" pitchFamily="34" charset="0"/>
                        <a:buNone/>
                      </a:pPr>
                      <a:r>
                        <a:rPr lang="en-US" sz="1100" b="1" dirty="0">
                          <a:solidFill>
                            <a:srgbClr val="0070C0"/>
                          </a:solidFill>
                        </a:rPr>
                        <a:t>Heroin</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99637">
                <a:tc>
                  <a:txBody>
                    <a:bodyPr/>
                    <a:lstStyle/>
                    <a:p>
                      <a:r>
                        <a:rPr lang="en-US" sz="1100" dirty="0"/>
                        <a:t>Quinine</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Antimalarial Medication</a:t>
                      </a:r>
                    </a:p>
                  </a:txBody>
                  <a:tcPr marL="68580" marR="68580" marT="34290" marB="34290"/>
                </a:tc>
                <a:tc>
                  <a:txBody>
                    <a:bodyPr/>
                    <a:lstStyle/>
                    <a:p>
                      <a:r>
                        <a:rPr lang="en-US" sz="1100" b="1" dirty="0">
                          <a:solidFill>
                            <a:schemeClr val="accent1">
                              <a:lumMod val="50000"/>
                            </a:schemeClr>
                          </a:solidFill>
                        </a:rPr>
                        <a:t>United States</a:t>
                      </a:r>
                    </a:p>
                  </a:txBody>
                  <a:tcPr marL="68580" marR="68580" marT="34290" marB="34290"/>
                </a:tc>
                <a:tc>
                  <a:txBody>
                    <a:bodyPr/>
                    <a:lstStyle/>
                    <a:p>
                      <a:r>
                        <a:rPr lang="en-US" sz="1100" b="1" dirty="0">
                          <a:solidFill>
                            <a:srgbClr val="FF0000"/>
                          </a:solidFill>
                        </a:rPr>
                        <a:t>*Kidney damage</a:t>
                      </a:r>
                    </a:p>
                    <a:p>
                      <a:r>
                        <a:rPr lang="en-US" sz="1100" b="1" dirty="0">
                          <a:solidFill>
                            <a:srgbClr val="FF0000"/>
                          </a:solidFill>
                        </a:rPr>
                        <a:t>*Arrhythmias</a:t>
                      </a:r>
                    </a:p>
                    <a:p>
                      <a:r>
                        <a:rPr lang="en-US" sz="1100" b="1" dirty="0">
                          <a:solidFill>
                            <a:srgbClr val="FF0000"/>
                          </a:solidFill>
                        </a:rPr>
                        <a:t>*Brown-</a:t>
                      </a:r>
                      <a:r>
                        <a:rPr lang="en-US" sz="1100" b="1" dirty="0" err="1">
                          <a:solidFill>
                            <a:srgbClr val="FF0000"/>
                          </a:solidFill>
                        </a:rPr>
                        <a:t>Sequard</a:t>
                      </a:r>
                      <a:r>
                        <a:rPr lang="en-US" sz="1100" b="1" dirty="0">
                          <a:solidFill>
                            <a:srgbClr val="FF0000"/>
                          </a:solidFill>
                        </a:rPr>
                        <a:t> syndrome</a:t>
                      </a:r>
                    </a:p>
                    <a:p>
                      <a:r>
                        <a:rPr lang="en-US" sz="1100" b="1" dirty="0">
                          <a:solidFill>
                            <a:srgbClr val="FF0000"/>
                          </a:solidFill>
                        </a:rPr>
                        <a:t>*Cardiovascular toxicity</a:t>
                      </a:r>
                    </a:p>
                    <a:p>
                      <a:r>
                        <a:rPr lang="en-US" sz="1100" b="1" dirty="0">
                          <a:solidFill>
                            <a:srgbClr val="FF0000"/>
                          </a:solidFill>
                        </a:rPr>
                        <a:t>*Torsade de Pointes</a:t>
                      </a:r>
                    </a:p>
                    <a:p>
                      <a:r>
                        <a:rPr lang="en-US" sz="1100" b="1" dirty="0">
                          <a:solidFill>
                            <a:srgbClr val="FF0000"/>
                          </a:solidFill>
                        </a:rPr>
                        <a:t>*CNS overstimulation</a:t>
                      </a:r>
                    </a:p>
                    <a:p>
                      <a:r>
                        <a:rPr lang="en-US" sz="1100" b="1" dirty="0">
                          <a:solidFill>
                            <a:srgbClr val="FF0000"/>
                          </a:solidFill>
                        </a:rPr>
                        <a:t>*Thrombosis </a:t>
                      </a:r>
                    </a:p>
                    <a:p>
                      <a:r>
                        <a:rPr lang="en-US" sz="1100" b="1" dirty="0">
                          <a:solidFill>
                            <a:srgbClr val="FF0000"/>
                          </a:solidFill>
                        </a:rPr>
                        <a:t>*Hypotension</a:t>
                      </a:r>
                    </a:p>
                    <a:p>
                      <a:r>
                        <a:rPr lang="en-US" sz="1100" b="1" dirty="0">
                          <a:solidFill>
                            <a:srgbClr val="FF0000"/>
                          </a:solidFill>
                        </a:rPr>
                        <a:t>*Acute renal failure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Heroin, Cocaine </a:t>
                      </a:r>
                      <a:r>
                        <a:rPr kumimoji="0" lang="en-US" sz="1100" b="1" i="0" u="none" strike="noStrike" kern="1200" cap="none" spc="0" normalizeH="0" baseline="0" noProof="0" dirty="0" err="1">
                          <a:ln>
                            <a:noFill/>
                          </a:ln>
                          <a:solidFill>
                            <a:srgbClr val="0070C0"/>
                          </a:solidFill>
                          <a:effectLst/>
                          <a:uLnTx/>
                          <a:uFillTx/>
                          <a:latin typeface="+mn-lt"/>
                          <a:ea typeface="+mn-ea"/>
                          <a:cs typeface="+mn-cs"/>
                        </a:rPr>
                        <a:t>HCl</a:t>
                      </a:r>
                      <a:endParaRPr kumimoji="0" lang="en-US" sz="1100" b="1" i="0" u="none" strike="noStrike" kern="1200" cap="none" spc="0" normalizeH="0" baseline="0" noProof="0" dirty="0">
                        <a:ln>
                          <a:noFill/>
                        </a:ln>
                        <a:solidFill>
                          <a:srgbClr val="0070C0"/>
                        </a:solidFill>
                        <a:effectLst/>
                        <a:uLnTx/>
                        <a:uFillTx/>
                        <a:latin typeface="+mn-lt"/>
                        <a:ea typeface="+mn-ea"/>
                        <a:cs typeface="+mn-cs"/>
                      </a:endParaRPr>
                    </a:p>
                    <a:p>
                      <a:pPr>
                        <a:buFont typeface="Arial" pitchFamily="34" charset="0"/>
                        <a:buNone/>
                      </a:pP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7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Procaine</a:t>
                      </a:r>
                    </a:p>
                    <a:p>
                      <a:endParaRPr lang="en-US" sz="1100" dirty="0"/>
                    </a:p>
                    <a:p>
                      <a:endParaRPr lang="en-US" sz="1100" dirty="0"/>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Local Anesthetic</a:t>
                      </a:r>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1">
                              <a:lumMod val="50000"/>
                            </a:schemeClr>
                          </a:solidFill>
                        </a:rPr>
                        <a:t>United States</a:t>
                      </a:r>
                    </a:p>
                    <a:p>
                      <a:endParaRPr lang="en-US" sz="1100" dirty="0"/>
                    </a:p>
                  </a:txBody>
                  <a:tcPr marL="68580" marR="68580" marT="34290" marB="34290"/>
                </a:tc>
                <a:tc>
                  <a:txBody>
                    <a:bodyPr/>
                    <a:lstStyle/>
                    <a:p>
                      <a:r>
                        <a:rPr lang="en-US" sz="1100" b="1" dirty="0">
                          <a:solidFill>
                            <a:srgbClr val="FF0000"/>
                          </a:solidFill>
                        </a:rPr>
                        <a:t>*CNS problems</a:t>
                      </a:r>
                    </a:p>
                    <a:p>
                      <a:r>
                        <a:rPr lang="en-US" sz="1100" b="1" dirty="0">
                          <a:solidFill>
                            <a:srgbClr val="FF0000"/>
                          </a:solidFill>
                        </a:rPr>
                        <a:t>*Convulsions</a:t>
                      </a:r>
                      <a:endParaRPr lang="en-US" sz="1100" b="1" dirty="0"/>
                    </a:p>
                    <a:p>
                      <a:r>
                        <a:rPr lang="en-US" sz="1100" b="1" dirty="0">
                          <a:solidFill>
                            <a:srgbClr val="FF0000"/>
                          </a:solidFill>
                        </a:rPr>
                        <a:t>*Poisoning at high doses</a:t>
                      </a:r>
                    </a:p>
                    <a:p>
                      <a:r>
                        <a:rPr lang="en-US" sz="1100" b="1" dirty="0">
                          <a:solidFill>
                            <a:srgbClr val="FF0000"/>
                          </a:solidFill>
                        </a:rPr>
                        <a:t>*Cardiac arrhythmia</a:t>
                      </a:r>
                    </a:p>
                    <a:p>
                      <a:r>
                        <a:rPr lang="en-US" sz="1100" b="1" dirty="0">
                          <a:solidFill>
                            <a:srgbClr val="FF0000"/>
                          </a:solidFill>
                        </a:rPr>
                        <a:t>*Methemoglobinemia</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1" dirty="0">
                          <a:solidFill>
                            <a:srgbClr val="0070C0"/>
                          </a:solidFill>
                        </a:rPr>
                        <a:t>Heroin, Cocaine HCl</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15810">
                <a:tc>
                  <a:txBody>
                    <a:bodyPr/>
                    <a:lstStyle/>
                    <a:p>
                      <a:r>
                        <a:rPr lang="en-US" sz="1100" dirty="0"/>
                        <a:t>Lidocaine</a:t>
                      </a:r>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100" dirty="0"/>
                        <a:t>Local Anesthetic</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chemeClr val="accent1">
                              <a:lumMod val="50000"/>
                            </a:schemeClr>
                          </a:solidFill>
                        </a:rPr>
                        <a:t>United States</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rgbClr val="FF0000"/>
                          </a:solidFill>
                        </a:rPr>
                        <a:t>*Cardiac arrhythmia</a:t>
                      </a:r>
                    </a:p>
                    <a:p>
                      <a:r>
                        <a:rPr lang="en-US" sz="1100" b="1" dirty="0">
                          <a:solidFill>
                            <a:srgbClr val="FF0000"/>
                          </a:solidFill>
                        </a:rPr>
                        <a:t>*Methemoglobinemia</a:t>
                      </a:r>
                    </a:p>
                    <a:p>
                      <a:endParaRPr lang="en-US" sz="1100" b="1" dirty="0">
                        <a:solidFill>
                          <a:srgbClr val="FF0000"/>
                        </a:solidFill>
                      </a:endParaRP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indent="0">
                        <a:buFont typeface="Arial" pitchFamily="34" charset="0"/>
                        <a:buNone/>
                      </a:pPr>
                      <a:r>
                        <a:rPr lang="en-US" sz="1100" b="1" dirty="0">
                          <a:solidFill>
                            <a:srgbClr val="0070C0"/>
                          </a:solidFill>
                        </a:rPr>
                        <a:t>Heroin, Cocaine HCl</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54305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89" y="0"/>
            <a:ext cx="7776595" cy="48445"/>
          </a:xfrm>
        </p:spPr>
        <p:txBody>
          <a:bodyPr>
            <a:noAutofit/>
          </a:bodyPr>
          <a:lstStyle/>
          <a:p>
            <a:r>
              <a:rPr lang="en-US" sz="2325" b="1"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7052022"/>
              </p:ext>
            </p:extLst>
          </p:nvPr>
        </p:nvGraphicFramePr>
        <p:xfrm>
          <a:off x="192310" y="169559"/>
          <a:ext cx="8951692" cy="4752546"/>
        </p:xfrm>
        <a:graphic>
          <a:graphicData uri="http://schemas.openxmlformats.org/drawingml/2006/table">
            <a:tbl>
              <a:tblPr firstRow="1" bandRow="1">
                <a:tableStyleId>{5C22544A-7EE6-4342-B048-85BDC9FD1C3A}</a:tableStyleId>
              </a:tblPr>
              <a:tblGrid>
                <a:gridCol w="1876045">
                  <a:extLst>
                    <a:ext uri="{9D8B030D-6E8A-4147-A177-3AD203B41FA5}">
                      <a16:colId xmlns:a16="http://schemas.microsoft.com/office/drawing/2014/main" val="20000"/>
                    </a:ext>
                  </a:extLst>
                </a:gridCol>
                <a:gridCol w="1523699">
                  <a:extLst>
                    <a:ext uri="{9D8B030D-6E8A-4147-A177-3AD203B41FA5}">
                      <a16:colId xmlns:a16="http://schemas.microsoft.com/office/drawing/2014/main" val="20001"/>
                    </a:ext>
                  </a:extLst>
                </a:gridCol>
                <a:gridCol w="1875472">
                  <a:extLst>
                    <a:ext uri="{9D8B030D-6E8A-4147-A177-3AD203B41FA5}">
                      <a16:colId xmlns:a16="http://schemas.microsoft.com/office/drawing/2014/main" val="20002"/>
                    </a:ext>
                  </a:extLst>
                </a:gridCol>
                <a:gridCol w="1911061">
                  <a:extLst>
                    <a:ext uri="{9D8B030D-6E8A-4147-A177-3AD203B41FA5}">
                      <a16:colId xmlns:a16="http://schemas.microsoft.com/office/drawing/2014/main" val="20003"/>
                    </a:ext>
                  </a:extLst>
                </a:gridCol>
                <a:gridCol w="1765415">
                  <a:extLst>
                    <a:ext uri="{9D8B030D-6E8A-4147-A177-3AD203B41FA5}">
                      <a16:colId xmlns:a16="http://schemas.microsoft.com/office/drawing/2014/main" val="20004"/>
                    </a:ext>
                  </a:extLst>
                </a:gridCol>
              </a:tblGrid>
              <a:tr h="299878">
                <a:tc>
                  <a:txBody>
                    <a:bodyPr/>
                    <a:lstStyle/>
                    <a:p>
                      <a:pPr algn="ctr"/>
                      <a:r>
                        <a:rPr lang="en-US" sz="1100" dirty="0"/>
                        <a:t>Adulterant</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100" dirty="0"/>
                        <a:t>Classification</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Country Detected</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Health Consequences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r>
                        <a:rPr lang="en-US" sz="1100" dirty="0"/>
                        <a:t>Street Drug</a:t>
                      </a:r>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091775">
                <a:tc>
                  <a:txBody>
                    <a:bodyPr/>
                    <a:lstStyle/>
                    <a:p>
                      <a:r>
                        <a:rPr lang="en-US" sz="1100" dirty="0"/>
                        <a:t>Diethyl Phthalate</a:t>
                      </a:r>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Phthalate ester used in plastics, fragrances, cosmetics, aerosol sprays, etc.</a:t>
                      </a:r>
                    </a:p>
                  </a:txBody>
                  <a:tcPr marL="68580" marR="68580" marT="34290" marB="34290"/>
                </a:tc>
                <a:tc>
                  <a:txBody>
                    <a:bodyPr/>
                    <a:lstStyle/>
                    <a:p>
                      <a:r>
                        <a:rPr lang="en-US" sz="1100" b="0" dirty="0">
                          <a:solidFill>
                            <a:schemeClr val="tx1"/>
                          </a:solidFill>
                        </a:rPr>
                        <a:t>Ecuador</a:t>
                      </a:r>
                    </a:p>
                  </a:txBody>
                  <a:tcPr marL="68580" marR="68580" marT="34290" marB="34290"/>
                </a:tc>
                <a:tc>
                  <a:txBody>
                    <a:bodyPr/>
                    <a:lstStyle/>
                    <a:p>
                      <a:r>
                        <a:rPr lang="en-US" sz="1100" b="1" dirty="0">
                          <a:solidFill>
                            <a:srgbClr val="FF0000"/>
                          </a:solidFill>
                        </a:rPr>
                        <a:t>*Nervous system damage</a:t>
                      </a:r>
                    </a:p>
                    <a:p>
                      <a:r>
                        <a:rPr lang="en-US" sz="1100" b="1" dirty="0">
                          <a:solidFill>
                            <a:srgbClr val="FF0000"/>
                          </a:solidFill>
                        </a:rPr>
                        <a:t>*Reproductive organ damage</a:t>
                      </a:r>
                    </a:p>
                    <a:p>
                      <a:r>
                        <a:rPr lang="en-US" sz="1100" b="1" dirty="0">
                          <a:solidFill>
                            <a:srgbClr val="FF0000"/>
                          </a:solidFill>
                        </a:rPr>
                        <a:t>*When burned, produces toxic gas</a:t>
                      </a:r>
                    </a:p>
                  </a:txBody>
                  <a:tcPr marL="68580" marR="68580" marT="34290" marB="34290"/>
                </a:tc>
                <a:tc>
                  <a:txBody>
                    <a:bodyPr/>
                    <a:lstStyle/>
                    <a:p>
                      <a:pPr>
                        <a:buFont typeface="Arial" pitchFamily="34" charset="0"/>
                        <a:buNone/>
                      </a:pPr>
                      <a:r>
                        <a:rPr lang="en-US" sz="1100" b="1" dirty="0">
                          <a:solidFill>
                            <a:srgbClr val="0070C0"/>
                          </a:solidFill>
                        </a:rPr>
                        <a:t>“H”</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71099">
                <a:tc>
                  <a:txBody>
                    <a:bodyPr/>
                    <a:lstStyle/>
                    <a:p>
                      <a:r>
                        <a:rPr lang="en-US" sz="1100" dirty="0"/>
                        <a:t>Noxiptiline</a:t>
                      </a:r>
                    </a:p>
                  </a:txBody>
                  <a:tcPr marL="68580" marR="68580" marT="34290" marB="34290">
                    <a:lnL w="38100" cap="flat" cmpd="sng" algn="ctr">
                      <a:solidFill>
                        <a:schemeClr val="tx1"/>
                      </a:solidFill>
                      <a:prstDash val="solid"/>
                      <a:round/>
                      <a:headEnd type="none" w="med" len="med"/>
                      <a:tailEnd type="none" w="med" len="med"/>
                    </a:lnL>
                  </a:tcPr>
                </a:tc>
                <a:tc>
                  <a:txBody>
                    <a:bodyPr/>
                    <a:lstStyle/>
                    <a:p>
                      <a:r>
                        <a:rPr lang="en-US" sz="1100" dirty="0"/>
                        <a:t>Tricyclic Antidepressant</a:t>
                      </a:r>
                    </a:p>
                  </a:txBody>
                  <a:tcPr marL="68580" marR="68580" marT="34290" marB="34290"/>
                </a:tc>
                <a:tc>
                  <a:txBody>
                    <a:bodyPr/>
                    <a:lstStyle/>
                    <a:p>
                      <a:r>
                        <a:rPr lang="en-US" sz="1100" b="0" dirty="0">
                          <a:solidFill>
                            <a:schemeClr val="tx1"/>
                          </a:solidFill>
                        </a:rPr>
                        <a:t>Ecuador</a:t>
                      </a:r>
                    </a:p>
                  </a:txBody>
                  <a:tcPr marL="68580" marR="68580" marT="34290" marB="34290"/>
                </a:tc>
                <a:tc>
                  <a:txBody>
                    <a:bodyPr/>
                    <a:lstStyle/>
                    <a:p>
                      <a:r>
                        <a:rPr lang="en-US" sz="1100" b="1" dirty="0">
                          <a:solidFill>
                            <a:srgbClr val="FF0000"/>
                          </a:solidFill>
                        </a:rPr>
                        <a:t>*Tachycardia </a:t>
                      </a:r>
                    </a:p>
                    <a:p>
                      <a:r>
                        <a:rPr lang="en-US" sz="1100" b="1" dirty="0">
                          <a:solidFill>
                            <a:srgbClr val="FF0000"/>
                          </a:solidFill>
                        </a:rPr>
                        <a:t>*Hypotension</a:t>
                      </a:r>
                    </a:p>
                    <a:p>
                      <a:r>
                        <a:rPr lang="en-US" sz="1100" b="1" dirty="0">
                          <a:solidFill>
                            <a:srgbClr val="FF0000"/>
                          </a:solidFill>
                        </a:rPr>
                        <a:t>*Seizures</a:t>
                      </a:r>
                    </a:p>
                    <a:p>
                      <a:r>
                        <a:rPr lang="en-US" sz="1100" b="0" dirty="0">
                          <a:solidFill>
                            <a:schemeClr val="tx1"/>
                          </a:solidFill>
                        </a:rPr>
                        <a:t>*Tremors</a:t>
                      </a:r>
                    </a:p>
                    <a:p>
                      <a:r>
                        <a:rPr lang="en-US" sz="1100" b="0" dirty="0">
                          <a:solidFill>
                            <a:schemeClr val="tx1"/>
                          </a:solidFill>
                        </a:rPr>
                        <a:t>*Dizziness</a:t>
                      </a:r>
                    </a:p>
                    <a:p>
                      <a:r>
                        <a:rPr lang="en-US" sz="1100" b="0" dirty="0">
                          <a:solidFill>
                            <a:schemeClr val="tx1"/>
                          </a:solidFill>
                        </a:rPr>
                        <a:t>*Drowsiness</a:t>
                      </a:r>
                    </a:p>
                    <a:p>
                      <a:endParaRPr lang="en-US" sz="1100" b="1" dirty="0">
                        <a:solidFill>
                          <a:srgbClr val="FF0000"/>
                        </a:solidFill>
                      </a:endParaRPr>
                    </a:p>
                    <a:p>
                      <a:endParaRPr lang="en-US" sz="11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mn-lt"/>
                          <a:ea typeface="+mn-ea"/>
                          <a:cs typeface="+mn-cs"/>
                        </a:rPr>
                        <a:t>“H”</a:t>
                      </a:r>
                      <a:endParaRPr lang="en-US" sz="1100" b="1" dirty="0">
                        <a:solidFill>
                          <a:schemeClr val="accent2"/>
                        </a:solidFill>
                      </a:endParaRP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5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Tolycaine</a:t>
                      </a:r>
                    </a:p>
                    <a:p>
                      <a:endParaRPr lang="en-US" sz="1100" dirty="0"/>
                    </a:p>
                    <a:p>
                      <a:endParaRPr lang="en-US" sz="1100" dirty="0"/>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Local Anesthetic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Ecuador</a:t>
                      </a:r>
                    </a:p>
                    <a:p>
                      <a:endParaRPr lang="en-US" sz="1100" dirty="0"/>
                    </a:p>
                  </a:txBody>
                  <a:tcPr marL="68580" marR="68580" marT="34290" marB="34290"/>
                </a:tc>
                <a:tc>
                  <a:txBody>
                    <a:bodyPr/>
                    <a:lstStyle/>
                    <a:p>
                      <a:r>
                        <a:rPr lang="en-US" sz="1100" b="0" dirty="0">
                          <a:solidFill>
                            <a:schemeClr val="tx1"/>
                          </a:solidFill>
                        </a:rPr>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1" dirty="0">
                          <a:solidFill>
                            <a:srgbClr val="0070C0"/>
                          </a:solidFill>
                        </a:rPr>
                        <a:t>“H”</a:t>
                      </a:r>
                    </a:p>
                  </a:txBody>
                  <a:tcPr marL="68580" marR="68580" marT="34290" marB="3429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14611">
                <a:tc>
                  <a:txBody>
                    <a:bodyPr/>
                    <a:lstStyle/>
                    <a:p>
                      <a:r>
                        <a:rPr lang="en-US" sz="1100" dirty="0"/>
                        <a:t>Benzocaine</a:t>
                      </a:r>
                    </a:p>
                    <a:p>
                      <a:endParaRPr lang="en-US" sz="1100" dirty="0"/>
                    </a:p>
                    <a:p>
                      <a:endParaRPr lang="en-US" sz="1100" dirty="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100" dirty="0"/>
                        <a:t>Local Anesthetic</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chemeClr val="accent1">
                              <a:lumMod val="50000"/>
                            </a:schemeClr>
                          </a:solidFill>
                        </a:rPr>
                        <a:t>United States</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100" b="1" dirty="0">
                          <a:solidFill>
                            <a:srgbClr val="FF0000"/>
                          </a:solidFill>
                        </a:rPr>
                        <a:t>*Cardiac arrhythmia</a:t>
                      </a:r>
                    </a:p>
                    <a:p>
                      <a:r>
                        <a:rPr lang="en-US" sz="1100" b="1" dirty="0">
                          <a:solidFill>
                            <a:srgbClr val="FF0000"/>
                          </a:solidFill>
                        </a:rPr>
                        <a:t>*Methemoglobinemia</a:t>
                      </a:r>
                    </a:p>
                    <a:p>
                      <a:endParaRPr lang="en-US" sz="1100" b="1" dirty="0">
                        <a:solidFill>
                          <a:srgbClr val="FF0000"/>
                        </a:solidFill>
                      </a:endParaRPr>
                    </a:p>
                  </a:txBody>
                  <a:tcPr marL="68580" marR="68580" marT="34290" marB="34290">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1" dirty="0">
                          <a:solidFill>
                            <a:srgbClr val="0070C0"/>
                          </a:solidFill>
                        </a:rPr>
                        <a:t>Heroin, Cocaine HCl</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p>
                    <a:p>
                      <a:pPr marL="0" indent="0">
                        <a:buFont typeface="Arial" pitchFamily="34" charset="0"/>
                        <a:buNone/>
                      </a:pPr>
                      <a:endParaRPr lang="en-US" sz="11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783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2021-6F9B-413F-BE5B-5CA347B99A3A}"/>
              </a:ext>
            </a:extLst>
          </p:cNvPr>
          <p:cNvSpPr>
            <a:spLocks noGrp="1"/>
          </p:cNvSpPr>
          <p:nvPr>
            <p:ph type="title"/>
          </p:nvPr>
        </p:nvSpPr>
        <p:spPr>
          <a:xfrm>
            <a:off x="457200" y="205978"/>
            <a:ext cx="8229600" cy="806993"/>
          </a:xfrm>
        </p:spPr>
        <p:txBody>
          <a:bodyPr>
            <a:noAutofit/>
          </a:bodyPr>
          <a:lstStyle/>
          <a:p>
            <a:r>
              <a:rPr lang="en-US" sz="2400" b="1" dirty="0">
                <a:effectLst>
                  <a:outerShdw blurRad="38100" dist="38100" dir="2700000" algn="tl">
                    <a:srgbClr val="000000">
                      <a:alpha val="43137"/>
                    </a:srgbClr>
                  </a:outerShdw>
                </a:effectLst>
              </a:rPr>
              <a:t>Severe Health Problems Accelerated with</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 Adulterated Drugs versus Adulterated Aspirin</a:t>
            </a:r>
            <a:r>
              <a:rPr lang="en-US" sz="2400" b="1" dirty="0"/>
              <a:t> </a:t>
            </a:r>
          </a:p>
        </p:txBody>
      </p:sp>
      <p:sp>
        <p:nvSpPr>
          <p:cNvPr id="3" name="Text Placeholder 2">
            <a:extLst>
              <a:ext uri="{FF2B5EF4-FFF2-40B4-BE49-F238E27FC236}">
                <a16:creationId xmlns:a16="http://schemas.microsoft.com/office/drawing/2014/main" id="{1B9B1D50-7463-432E-9C15-6BD817F33EF3}"/>
              </a:ext>
            </a:extLst>
          </p:cNvPr>
          <p:cNvSpPr>
            <a:spLocks noGrp="1"/>
          </p:cNvSpPr>
          <p:nvPr>
            <p:ph type="body" idx="1"/>
          </p:nvPr>
        </p:nvSpPr>
        <p:spPr>
          <a:xfrm>
            <a:off x="648050" y="1151335"/>
            <a:ext cx="3849338" cy="862023"/>
          </a:xfrm>
        </p:spPr>
        <p:txBody>
          <a:bodyPr>
            <a:noAutofit/>
          </a:bodyPr>
          <a:lstStyle/>
          <a:p>
            <a:r>
              <a:rPr lang="en-US" sz="1425" dirty="0"/>
              <a:t>Health Problems from Aspirin Containing Phenacetin Took Years to Appear. Aspirin was Taken as needed for Pain in the 1960s</a:t>
            </a:r>
          </a:p>
        </p:txBody>
      </p:sp>
      <p:pic>
        <p:nvPicPr>
          <p:cNvPr id="7" name="Content Placeholder 6">
            <a:extLst>
              <a:ext uri="{FF2B5EF4-FFF2-40B4-BE49-F238E27FC236}">
                <a16:creationId xmlns:a16="http://schemas.microsoft.com/office/drawing/2014/main" id="{C742D3B5-55EF-4DCC-AC11-D12EDB12FD25}"/>
              </a:ext>
            </a:extLst>
          </p:cNvPr>
          <p:cNvPicPr>
            <a:picLocks noGrp="1" noChangeAspect="1"/>
          </p:cNvPicPr>
          <p:nvPr>
            <p:ph sz="half" idx="2"/>
          </p:nvPr>
        </p:nvPicPr>
        <p:blipFill>
          <a:blip r:embed="rId2"/>
          <a:stretch>
            <a:fillRect/>
          </a:stretch>
        </p:blipFill>
        <p:spPr>
          <a:xfrm>
            <a:off x="1190551" y="2208402"/>
            <a:ext cx="2610839" cy="2302778"/>
          </a:xfrm>
          <a:prstGeom prst="rect">
            <a:avLst/>
          </a:prstGeom>
        </p:spPr>
      </p:pic>
      <p:sp>
        <p:nvSpPr>
          <p:cNvPr id="5" name="Text Placeholder 4">
            <a:extLst>
              <a:ext uri="{FF2B5EF4-FFF2-40B4-BE49-F238E27FC236}">
                <a16:creationId xmlns:a16="http://schemas.microsoft.com/office/drawing/2014/main" id="{F7BCA5A0-BD56-4232-A621-8D4A384F6542}"/>
              </a:ext>
            </a:extLst>
          </p:cNvPr>
          <p:cNvSpPr>
            <a:spLocks noGrp="1"/>
          </p:cNvSpPr>
          <p:nvPr>
            <p:ph type="body" sz="quarter" idx="3"/>
          </p:nvPr>
        </p:nvSpPr>
        <p:spPr>
          <a:xfrm>
            <a:off x="4850934" y="1270932"/>
            <a:ext cx="3754452" cy="566257"/>
          </a:xfrm>
        </p:spPr>
        <p:txBody>
          <a:bodyPr>
            <a:noAutofit/>
          </a:bodyPr>
          <a:lstStyle/>
          <a:p>
            <a:r>
              <a:rPr lang="en-US" sz="1425" dirty="0"/>
              <a:t>Crack Used 15 X day X 7 days/week X 6 months</a:t>
            </a:r>
          </a:p>
          <a:p>
            <a:r>
              <a:rPr lang="en-US" sz="1425" dirty="0"/>
              <a:t>Today Health Problems Appear within Months</a:t>
            </a:r>
          </a:p>
        </p:txBody>
      </p:sp>
      <p:pic>
        <p:nvPicPr>
          <p:cNvPr id="10" name="Content Placeholder 9">
            <a:extLst>
              <a:ext uri="{FF2B5EF4-FFF2-40B4-BE49-F238E27FC236}">
                <a16:creationId xmlns:a16="http://schemas.microsoft.com/office/drawing/2014/main" id="{7DF0FED3-90A0-40CD-990B-8E2333DA9A10}"/>
              </a:ext>
            </a:extLst>
          </p:cNvPr>
          <p:cNvPicPr>
            <a:picLocks noGrp="1" noChangeAspect="1"/>
          </p:cNvPicPr>
          <p:nvPr>
            <p:ph sz="quarter" idx="4"/>
          </p:nvPr>
        </p:nvPicPr>
        <p:blipFill>
          <a:blip r:embed="rId3"/>
          <a:stretch>
            <a:fillRect/>
          </a:stretch>
        </p:blipFill>
        <p:spPr>
          <a:xfrm>
            <a:off x="5195689" y="2208402"/>
            <a:ext cx="2940051" cy="2302778"/>
          </a:xfrm>
          <a:prstGeom prst="rect">
            <a:avLst/>
          </a:prstGeom>
        </p:spPr>
      </p:pic>
    </p:spTree>
    <p:extLst>
      <p:ext uri="{BB962C8B-B14F-4D97-AF65-F5344CB8AC3E}">
        <p14:creationId xmlns:p14="http://schemas.microsoft.com/office/powerpoint/2010/main" val="83061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6874-2C69-42AE-9761-158DEE86C7BF}"/>
              </a:ext>
            </a:extLst>
          </p:cNvPr>
          <p:cNvSpPr>
            <a:spLocks noGrp="1"/>
          </p:cNvSpPr>
          <p:nvPr>
            <p:ph type="title"/>
          </p:nvPr>
        </p:nvSpPr>
        <p:spPr/>
        <p:txBody>
          <a:bodyPr>
            <a:normAutofit/>
          </a:bodyPr>
          <a:lstStyle/>
          <a:p>
            <a:r>
              <a:rPr lang="en-US" sz="3000" dirty="0">
                <a:solidFill>
                  <a:srgbClr val="C00000"/>
                </a:solidFill>
                <a:effectLst>
                  <a:outerShdw blurRad="38100" dist="38100" dir="2700000" algn="tl">
                    <a:srgbClr val="000000">
                      <a:alpha val="43137"/>
                    </a:srgbClr>
                  </a:outerShdw>
                </a:effectLst>
              </a:rPr>
              <a:t>Adulterant Testing in the United States</a:t>
            </a:r>
          </a:p>
        </p:txBody>
      </p:sp>
      <p:sp>
        <p:nvSpPr>
          <p:cNvPr id="3" name="Content Placeholder 2">
            <a:extLst>
              <a:ext uri="{FF2B5EF4-FFF2-40B4-BE49-F238E27FC236}">
                <a16:creationId xmlns:a16="http://schemas.microsoft.com/office/drawing/2014/main" id="{B4980DBE-A162-4746-B195-0291733BBA79}"/>
              </a:ext>
            </a:extLst>
          </p:cNvPr>
          <p:cNvSpPr>
            <a:spLocks noGrp="1"/>
          </p:cNvSpPr>
          <p:nvPr>
            <p:ph idx="1"/>
          </p:nvPr>
        </p:nvSpPr>
        <p:spPr>
          <a:xfrm>
            <a:off x="457200" y="1200150"/>
            <a:ext cx="8229600" cy="3856299"/>
          </a:xfrm>
        </p:spPr>
        <p:txBody>
          <a:bodyPr>
            <a:normAutofit fontScale="70000" lnSpcReduction="20000"/>
          </a:bodyPr>
          <a:lstStyle/>
          <a:p>
            <a:pPr marL="214308" indent="-214308" defTabSz="685783"/>
            <a:r>
              <a:rPr lang="en-US" sz="2700" dirty="0">
                <a:solidFill>
                  <a:prstClr val="black"/>
                </a:solidFill>
                <a:cs typeface="Calibri" panose="020F0502020204030204" pitchFamily="34" charset="0"/>
              </a:rPr>
              <a:t>A 2016 CDC study found that fentanyl was detected in over half (</a:t>
            </a:r>
            <a:r>
              <a:rPr lang="en-US" sz="2700" b="1" dirty="0">
                <a:solidFill>
                  <a:srgbClr val="C00000"/>
                </a:solidFill>
                <a:cs typeface="Calibri" panose="020F0502020204030204" pitchFamily="34" charset="0"/>
              </a:rPr>
              <a:t>56%</a:t>
            </a:r>
            <a:r>
              <a:rPr lang="en-US" sz="2700" dirty="0">
                <a:solidFill>
                  <a:prstClr val="black"/>
                </a:solidFill>
                <a:cs typeface="Calibri" panose="020F0502020204030204" pitchFamily="34" charset="0"/>
              </a:rPr>
              <a:t>) of the 5,152 opioid overdose deaths in ten states between July – December 2016.</a:t>
            </a:r>
            <a:r>
              <a:rPr lang="en-US" sz="2700" b="1" dirty="0">
                <a:solidFill>
                  <a:prstClr val="black"/>
                </a:solidFill>
                <a:cs typeface="Calibri" panose="020F0502020204030204" pitchFamily="34" charset="0"/>
              </a:rPr>
              <a:t>*</a:t>
            </a:r>
          </a:p>
          <a:p>
            <a:pPr defTabSz="685783"/>
            <a:endParaRPr lang="en-US" sz="2700" b="1" dirty="0">
              <a:solidFill>
                <a:prstClr val="black"/>
              </a:solidFill>
              <a:cs typeface="Calibri" panose="020F0502020204030204" pitchFamily="34" charset="0"/>
            </a:endParaRPr>
          </a:p>
          <a:p>
            <a:pPr marL="214308" indent="-214308" defTabSz="685783"/>
            <a:r>
              <a:rPr lang="en-US" sz="2700" dirty="0">
                <a:solidFill>
                  <a:prstClr val="black"/>
                </a:solidFill>
                <a:cs typeface="Calibri" panose="020F0502020204030204" pitchFamily="34" charset="0"/>
              </a:rPr>
              <a:t>However, in 2017 there were an estimated 72,306 drug overdose deaths according to CDC, of which 29,406 (</a:t>
            </a:r>
            <a:r>
              <a:rPr lang="en-US" sz="2700" b="1" dirty="0">
                <a:solidFill>
                  <a:srgbClr val="C00000"/>
                </a:solidFill>
                <a:cs typeface="Calibri" panose="020F0502020204030204" pitchFamily="34" charset="0"/>
              </a:rPr>
              <a:t>41%</a:t>
            </a:r>
            <a:r>
              <a:rPr lang="en-US" sz="2700" dirty="0">
                <a:solidFill>
                  <a:prstClr val="black"/>
                </a:solidFill>
                <a:cs typeface="Calibri" panose="020F0502020204030204" pitchFamily="34" charset="0"/>
              </a:rPr>
              <a:t>) were due to synthetic opioids such as fentanyl.</a:t>
            </a:r>
            <a:r>
              <a:rPr lang="en-US" sz="2700" b="1" dirty="0">
                <a:solidFill>
                  <a:prstClr val="black"/>
                </a:solidFill>
                <a:cs typeface="Calibri" panose="020F0502020204030204" pitchFamily="34" charset="0"/>
              </a:rPr>
              <a:t>**</a:t>
            </a:r>
            <a:r>
              <a:rPr lang="en-US" sz="2700" dirty="0">
                <a:solidFill>
                  <a:prstClr val="black"/>
                </a:solidFill>
                <a:cs typeface="Calibri" panose="020F0502020204030204" pitchFamily="34" charset="0"/>
              </a:rPr>
              <a:t> </a:t>
            </a:r>
          </a:p>
          <a:p>
            <a:pPr defTabSz="685783"/>
            <a:endParaRPr lang="en-US" sz="2700" dirty="0">
              <a:solidFill>
                <a:prstClr val="black"/>
              </a:solidFill>
              <a:cs typeface="Calibri" panose="020F0502020204030204" pitchFamily="34" charset="0"/>
            </a:endParaRPr>
          </a:p>
          <a:p>
            <a:pPr marL="214308" indent="-214308" defTabSz="685783"/>
            <a:r>
              <a:rPr lang="en-US" sz="2700" dirty="0">
                <a:solidFill>
                  <a:prstClr val="black"/>
                </a:solidFill>
                <a:cs typeface="Calibri" panose="020F0502020204030204" pitchFamily="34" charset="0"/>
              </a:rPr>
              <a:t>Thus, fentanyl is undoubtedly contributing to overdose rates, but it is far from their only cause. </a:t>
            </a:r>
          </a:p>
          <a:p>
            <a:pPr marL="0" indent="0" defTabSz="685783">
              <a:buNone/>
            </a:pPr>
            <a:r>
              <a:rPr lang="en-US" sz="3200" dirty="0">
                <a:solidFill>
                  <a:prstClr val="black"/>
                </a:solidFill>
                <a:cs typeface="Calibri" panose="020F0502020204030204" pitchFamily="34" charset="0"/>
              </a:rPr>
              <a:t>_____________________________________</a:t>
            </a:r>
          </a:p>
          <a:p>
            <a:pPr marL="0" indent="0" defTabSz="685783">
              <a:buNone/>
            </a:pPr>
            <a:r>
              <a:rPr lang="en-US" sz="1700" b="1" dirty="0">
                <a:solidFill>
                  <a:prstClr val="black"/>
                </a:solidFill>
                <a:cs typeface="Calibri" panose="020F0502020204030204" pitchFamily="34" charset="0"/>
              </a:rPr>
              <a:t>*</a:t>
            </a:r>
            <a:r>
              <a:rPr lang="en-US" sz="1700" dirty="0">
                <a:solidFill>
                  <a:prstClr val="black"/>
                </a:solidFill>
              </a:rPr>
              <a:t>O’Donnell JK, Halpin J, Mattson CL, Goldberger BA, Gladden RM. Deaths Involving Fentanyl, Fentanyl Analogs, and U-47700 — 10 States, July–December 2016. MMWR </a:t>
            </a:r>
            <a:r>
              <a:rPr lang="en-US" sz="1700" dirty="0" err="1">
                <a:solidFill>
                  <a:prstClr val="black"/>
                </a:solidFill>
              </a:rPr>
              <a:t>Morb</a:t>
            </a:r>
            <a:r>
              <a:rPr lang="en-US" sz="1700" dirty="0">
                <a:solidFill>
                  <a:prstClr val="black"/>
                </a:solidFill>
              </a:rPr>
              <a:t> Mortal </a:t>
            </a:r>
            <a:r>
              <a:rPr lang="en-US" sz="1700" dirty="0" err="1">
                <a:solidFill>
                  <a:prstClr val="black"/>
                </a:solidFill>
              </a:rPr>
              <a:t>Wkly</a:t>
            </a:r>
            <a:r>
              <a:rPr lang="en-US" sz="1700" dirty="0">
                <a:solidFill>
                  <a:prstClr val="black"/>
                </a:solidFill>
              </a:rPr>
              <a:t> Rep 2017;66:1197–1202. DOI: </a:t>
            </a:r>
            <a:r>
              <a:rPr lang="en-US" sz="1700" u="sng" dirty="0">
                <a:solidFill>
                  <a:prstClr val="black"/>
                </a:solidFill>
                <a:hlinkClick r:id="rId2"/>
              </a:rPr>
              <a:t>http://dx.doi.org/10.15585/mmwr.mm6643e1</a:t>
            </a:r>
            <a:endParaRPr lang="en-US" sz="1700" u="sng" dirty="0">
              <a:solidFill>
                <a:prstClr val="black"/>
              </a:solidFill>
            </a:endParaRPr>
          </a:p>
          <a:p>
            <a:pPr defTabSz="685783"/>
            <a:endParaRPr lang="en-US" sz="1700" u="sng" dirty="0">
              <a:solidFill>
                <a:prstClr val="black"/>
              </a:solidFill>
            </a:endParaRPr>
          </a:p>
          <a:p>
            <a:pPr marL="0" indent="0" defTabSz="685783">
              <a:buNone/>
            </a:pPr>
            <a:r>
              <a:rPr lang="en-US" sz="1700" b="1" dirty="0">
                <a:solidFill>
                  <a:prstClr val="black"/>
                </a:solidFill>
              </a:rPr>
              <a:t>**</a:t>
            </a:r>
            <a:r>
              <a:rPr lang="en-US" sz="1700" dirty="0">
                <a:solidFill>
                  <a:prstClr val="black"/>
                </a:solidFill>
              </a:rPr>
              <a:t>NIDA, Overdose Death Rates, revised August 2018</a:t>
            </a:r>
          </a:p>
          <a:p>
            <a:endParaRPr lang="en-US" dirty="0"/>
          </a:p>
        </p:txBody>
      </p:sp>
    </p:spTree>
    <p:extLst>
      <p:ext uri="{BB962C8B-B14F-4D97-AF65-F5344CB8AC3E}">
        <p14:creationId xmlns:p14="http://schemas.microsoft.com/office/powerpoint/2010/main" val="220548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944F1C3-4AC5-443A-A1D1-F331F3F07629}"/>
              </a:ext>
            </a:extLst>
          </p:cNvPr>
          <p:cNvSpPr>
            <a:spLocks noChangeArrowheads="1"/>
          </p:cNvSpPr>
          <p:nvPr/>
        </p:nvSpPr>
        <p:spPr bwMode="auto">
          <a:xfrm>
            <a:off x="457201" y="15996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60" y="375699"/>
            <a:ext cx="6451860" cy="445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84364" y="4006736"/>
            <a:ext cx="2568843" cy="507831"/>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*No sample had 0 Toxic Adulterants </a:t>
            </a:r>
          </a:p>
        </p:txBody>
      </p:sp>
    </p:spTree>
    <p:extLst>
      <p:ext uri="{BB962C8B-B14F-4D97-AF65-F5344CB8AC3E}">
        <p14:creationId xmlns:p14="http://schemas.microsoft.com/office/powerpoint/2010/main" val="1570244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3" cy="4462192"/>
        </p:xfrm>
        <a:graphic>
          <a:graphicData uri="http://schemas.openxmlformats.org/drawingml/2006/table">
            <a:tbl>
              <a:tblPr firstRow="1" bandRow="1">
                <a:tableStyleId>{5C22544A-7EE6-4342-B048-85BDC9FD1C3A}</a:tableStyleId>
              </a:tblPr>
              <a:tblGrid>
                <a:gridCol w="1536933">
                  <a:extLst>
                    <a:ext uri="{9D8B030D-6E8A-4147-A177-3AD203B41FA5}">
                      <a16:colId xmlns:a16="http://schemas.microsoft.com/office/drawing/2014/main" val="4085896743"/>
                    </a:ext>
                  </a:extLst>
                </a:gridCol>
                <a:gridCol w="1524350">
                  <a:extLst>
                    <a:ext uri="{9D8B030D-6E8A-4147-A177-3AD203B41FA5}">
                      <a16:colId xmlns:a16="http://schemas.microsoft.com/office/drawing/2014/main" val="36869164"/>
                    </a:ext>
                  </a:extLst>
                </a:gridCol>
                <a:gridCol w="1524350">
                  <a:extLst>
                    <a:ext uri="{9D8B030D-6E8A-4147-A177-3AD203B41FA5}">
                      <a16:colId xmlns:a16="http://schemas.microsoft.com/office/drawing/2014/main" val="249267106"/>
                    </a:ext>
                  </a:extLst>
                </a:gridCol>
                <a:gridCol w="1524350">
                  <a:extLst>
                    <a:ext uri="{9D8B030D-6E8A-4147-A177-3AD203B41FA5}">
                      <a16:colId xmlns:a16="http://schemas.microsoft.com/office/drawing/2014/main" val="3023441377"/>
                    </a:ext>
                  </a:extLst>
                </a:gridCol>
              </a:tblGrid>
              <a:tr h="278887">
                <a:tc>
                  <a:txBody>
                    <a:bodyPr/>
                    <a:lstStyle/>
                    <a:p>
                      <a:pPr algn="ctr"/>
                      <a:r>
                        <a:rPr lang="en-US" sz="1000" dirty="0"/>
                        <a:t>VT #156</a:t>
                      </a:r>
                    </a:p>
                  </a:txBody>
                  <a:tcPr marL="68580" marR="68580" marT="34290" marB="34290"/>
                </a:tc>
                <a:tc>
                  <a:txBody>
                    <a:bodyPr/>
                    <a:lstStyle/>
                    <a:p>
                      <a:pPr algn="ctr"/>
                      <a:r>
                        <a:rPr lang="en-US" sz="1000" dirty="0"/>
                        <a:t>VT #160</a:t>
                      </a:r>
                    </a:p>
                  </a:txBody>
                  <a:tcPr marL="68580" marR="68580" marT="34290" marB="34290"/>
                </a:tc>
                <a:tc>
                  <a:txBody>
                    <a:bodyPr/>
                    <a:lstStyle/>
                    <a:p>
                      <a:pPr algn="ctr"/>
                      <a:r>
                        <a:rPr lang="en-US" sz="1000" dirty="0"/>
                        <a:t>KY #26</a:t>
                      </a:r>
                    </a:p>
                  </a:txBody>
                  <a:tcPr marL="68580" marR="68580" marT="34290" marB="34290"/>
                </a:tc>
                <a:tc>
                  <a:txBody>
                    <a:bodyPr/>
                    <a:lstStyle/>
                    <a:p>
                      <a:pPr algn="ctr"/>
                      <a:r>
                        <a:rPr lang="en-US" sz="1000" dirty="0"/>
                        <a:t>KY #105</a:t>
                      </a:r>
                    </a:p>
                  </a:txBody>
                  <a:tcPr marL="68580" marR="68580" marT="34290" marB="34290"/>
                </a:tc>
                <a:extLst>
                  <a:ext uri="{0D108BD9-81ED-4DB2-BD59-A6C34878D82A}">
                    <a16:rowId xmlns:a16="http://schemas.microsoft.com/office/drawing/2014/main" val="1758832075"/>
                  </a:ext>
                </a:extLst>
              </a:tr>
              <a:tr h="278887">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t>Cocaine</a:t>
                      </a:r>
                    </a:p>
                  </a:txBody>
                  <a:tcPr marL="68580" marR="68580" marT="34290" marB="34290"/>
                </a:tc>
                <a:tc>
                  <a:txBody>
                    <a:bodyPr/>
                    <a:lstStyle/>
                    <a:p>
                      <a:pPr algn="ctr"/>
                      <a:r>
                        <a:rPr lang="en-US" sz="1000" b="1" dirty="0"/>
                        <a:t>Cocaine</a:t>
                      </a:r>
                    </a:p>
                  </a:txBody>
                  <a:tcPr marL="68580" marR="68580" marT="34290" marB="34290"/>
                </a:tc>
                <a:tc>
                  <a:txBody>
                    <a:bodyPr/>
                    <a:lstStyle/>
                    <a:p>
                      <a:pPr algn="ctr"/>
                      <a:r>
                        <a:rPr lang="en-US" sz="1000" b="1" dirty="0"/>
                        <a:t>Cocaine </a:t>
                      </a:r>
                    </a:p>
                  </a:txBody>
                  <a:tcPr marL="68580" marR="68580" marT="34290" marB="34290"/>
                </a:tc>
                <a:tc>
                  <a:txBody>
                    <a:bodyPr/>
                    <a:lstStyle/>
                    <a:p>
                      <a:pPr algn="ctr"/>
                      <a:r>
                        <a:rPr lang="en-US" sz="1000" b="1" dirty="0"/>
                        <a:t>Cocaine</a:t>
                      </a:r>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t>Tramadol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t>Tramadol</a:t>
                      </a:r>
                    </a:p>
                  </a:txBody>
                  <a:tcPr marL="68580" marR="68580" marT="34290" marB="34290"/>
                </a:tc>
                <a:tc>
                  <a:txBody>
                    <a:bodyPr/>
                    <a:lstStyle/>
                    <a:p>
                      <a:pPr algn="ctr"/>
                      <a:r>
                        <a:rPr lang="en-US" sz="1000" b="1" dirty="0">
                          <a:solidFill>
                            <a:srgbClr val="7030A0"/>
                          </a:solidFill>
                        </a:rPr>
                        <a:t>Fentanyl</a:t>
                      </a: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t>Ketamine</a:t>
                      </a:r>
                    </a:p>
                  </a:txBody>
                  <a:tcPr marL="68580" marR="68580" marT="34290" marB="34290"/>
                </a:tc>
                <a:tc>
                  <a:txBody>
                    <a:bodyPr/>
                    <a:lstStyle/>
                    <a:p>
                      <a:pPr algn="ctr"/>
                      <a:r>
                        <a:rPr lang="en-US" sz="1000" b="1" dirty="0">
                          <a:solidFill>
                            <a:srgbClr val="C00000"/>
                          </a:solidFill>
                        </a:rPr>
                        <a:t>Levamisole</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4-ANPP</a:t>
                      </a:r>
                    </a:p>
                  </a:txBody>
                  <a:tcPr marL="68580" marR="68580" marT="34290" marB="34290"/>
                </a:tc>
                <a:extLst>
                  <a:ext uri="{0D108BD9-81ED-4DB2-BD59-A6C34878D82A}">
                    <a16:rowId xmlns:a16="http://schemas.microsoft.com/office/drawing/2014/main" val="2725929468"/>
                  </a:ext>
                </a:extLst>
              </a:tr>
              <a:tr h="278887">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C00000"/>
                          </a:solidFill>
                        </a:rPr>
                        <a:t>Acetaminophen</a:t>
                      </a:r>
                    </a:p>
                  </a:txBody>
                  <a:tcPr marL="68580" marR="68580" marT="34290" marB="34290"/>
                </a:tc>
                <a:tc>
                  <a:txBody>
                    <a:bodyPr/>
                    <a:lstStyle/>
                    <a:p>
                      <a:pPr algn="ctr"/>
                      <a:r>
                        <a:rPr lang="en-US" sz="1000" b="1" dirty="0">
                          <a:solidFill>
                            <a:srgbClr val="7030A0"/>
                          </a:solidFill>
                        </a:rPr>
                        <a:t>4-ANPP</a:t>
                      </a:r>
                    </a:p>
                  </a:txBody>
                  <a:tcPr marL="68580" marR="68580" marT="34290" marB="34290"/>
                </a:tc>
                <a:tc>
                  <a:txBody>
                    <a:bodyPr/>
                    <a:lstStyle/>
                    <a:p>
                      <a:pPr algn="ctr"/>
                      <a:r>
                        <a:rPr lang="en-US" sz="1000" b="1" dirty="0">
                          <a:solidFill>
                            <a:srgbClr val="C00000"/>
                          </a:solidFill>
                        </a:rPr>
                        <a:t>Acetaminophen</a:t>
                      </a:r>
                    </a:p>
                  </a:txBody>
                  <a:tcPr marL="68580" marR="68580" marT="34290" marB="34290"/>
                </a:tc>
                <a:extLst>
                  <a:ext uri="{0D108BD9-81ED-4DB2-BD59-A6C34878D82A}">
                    <a16:rowId xmlns:a16="http://schemas.microsoft.com/office/drawing/2014/main" val="1088029552"/>
                  </a:ext>
                </a:extLst>
              </a:tr>
              <a:tr h="278887">
                <a:tc>
                  <a:txBody>
                    <a:bodyPr/>
                    <a:lstStyle/>
                    <a:p>
                      <a:pPr algn="ctr"/>
                      <a:r>
                        <a:rPr lang="en-US" sz="1000" b="1" dirty="0">
                          <a:solidFill>
                            <a:srgbClr val="C00000"/>
                          </a:solidFill>
                        </a:rPr>
                        <a:t>Aminopyrine</a:t>
                      </a:r>
                    </a:p>
                  </a:txBody>
                  <a:tcPr marL="68580" marR="68580" marT="34290" marB="34290"/>
                </a:tc>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rgbClr val="C00000"/>
                          </a:solidFill>
                        </a:rPr>
                        <a:t>Aminopyrine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C00000"/>
                          </a:solidFill>
                        </a:rPr>
                        <a:t>Diphenhydramine</a:t>
                      </a:r>
                    </a:p>
                  </a:txBody>
                  <a:tcPr marL="68580" marR="68580" marT="34290" marB="34290"/>
                </a:tc>
                <a:extLst>
                  <a:ext uri="{0D108BD9-81ED-4DB2-BD59-A6C34878D82A}">
                    <a16:rowId xmlns:a16="http://schemas.microsoft.com/office/drawing/2014/main" val="643463313"/>
                  </a:ext>
                </a:extLst>
              </a:tr>
              <a:tr h="278887">
                <a:tc>
                  <a:txBody>
                    <a:bodyPr/>
                    <a:lstStyle/>
                    <a:p>
                      <a:pPr algn="ctr"/>
                      <a:r>
                        <a:rPr lang="en-US" sz="1000" b="1" dirty="0">
                          <a:solidFill>
                            <a:srgbClr val="C00000"/>
                          </a:solidFill>
                        </a:rPr>
                        <a:t>Diltiazem</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Diphenhydramine</a:t>
                      </a:r>
                    </a:p>
                  </a:txBody>
                  <a:tcPr marL="68580" marR="68580" marT="34290" marB="34290"/>
                </a:tc>
                <a:tc>
                  <a:txBody>
                    <a:bodyPr/>
                    <a:lstStyle/>
                    <a:p>
                      <a:pPr algn="ctr"/>
                      <a:r>
                        <a:rPr lang="en-US" sz="1000" b="1" dirty="0">
                          <a:solidFill>
                            <a:srgbClr val="C00000"/>
                          </a:solidFill>
                        </a:rPr>
                        <a:t>Levamisole</a:t>
                      </a:r>
                    </a:p>
                  </a:txBody>
                  <a:tcPr marL="68580" marR="68580" marT="34290" marB="34290"/>
                </a:tc>
                <a:extLst>
                  <a:ext uri="{0D108BD9-81ED-4DB2-BD59-A6C34878D82A}">
                    <a16:rowId xmlns:a16="http://schemas.microsoft.com/office/drawing/2014/main" val="122013995"/>
                  </a:ext>
                </a:extLst>
              </a:tr>
              <a:tr h="278887">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rgbClr val="C00000"/>
                          </a:solidFill>
                        </a:rPr>
                        <a:t>Procaine</a:t>
                      </a:r>
                    </a:p>
                  </a:txBody>
                  <a:tcPr marL="68580" marR="68580" marT="34290" marB="34290"/>
                </a:tc>
                <a:tc>
                  <a:txBody>
                    <a:bodyPr/>
                    <a:lstStyle/>
                    <a:p>
                      <a:pPr algn="ctr"/>
                      <a:r>
                        <a:rPr lang="en-US" sz="1000" b="1" dirty="0">
                          <a:solidFill>
                            <a:srgbClr val="C00000"/>
                          </a:solidFill>
                        </a:rPr>
                        <a:t>Quinine </a:t>
                      </a:r>
                    </a:p>
                  </a:txBody>
                  <a:tcPr marL="68580" marR="68580" marT="34290" marB="34290"/>
                </a:tc>
                <a:tc>
                  <a:txBody>
                    <a:bodyPr/>
                    <a:lstStyle/>
                    <a:p>
                      <a:pPr algn="ctr"/>
                      <a:r>
                        <a:rPr lang="en-US" sz="1000" b="1" dirty="0">
                          <a:solidFill>
                            <a:srgbClr val="C00000"/>
                          </a:solidFill>
                        </a:rPr>
                        <a:t>Phenacetin</a:t>
                      </a:r>
                    </a:p>
                  </a:txBody>
                  <a:tcPr marL="68580" marR="68580" marT="34290" marB="34290"/>
                </a:tc>
                <a:extLst>
                  <a:ext uri="{0D108BD9-81ED-4DB2-BD59-A6C34878D82A}">
                    <a16:rowId xmlns:a16="http://schemas.microsoft.com/office/drawing/2014/main" val="3718815799"/>
                  </a:ext>
                </a:extLst>
              </a:tr>
              <a:tr h="278887">
                <a:tc>
                  <a:txBody>
                    <a:bodyPr/>
                    <a:lstStyle/>
                    <a:p>
                      <a:pPr algn="ctr"/>
                      <a:r>
                        <a:rPr lang="en-US" sz="1000" b="1" dirty="0">
                          <a:solidFill>
                            <a:srgbClr val="C00000"/>
                          </a:solidFill>
                        </a:rPr>
                        <a:t>Quetiapine</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Quinine</a:t>
                      </a:r>
                    </a:p>
                  </a:txBody>
                  <a:tcPr marL="68580" marR="68580" marT="34290" marB="34290"/>
                </a:tc>
                <a:extLst>
                  <a:ext uri="{0D108BD9-81ED-4DB2-BD59-A6C34878D82A}">
                    <a16:rowId xmlns:a16="http://schemas.microsoft.com/office/drawing/2014/main" val="266427770"/>
                  </a:ext>
                </a:extLst>
              </a:tr>
              <a:tr h="278887">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C00000"/>
                          </a:solidFill>
                        </a:rPr>
                        <a:t>Dipyrone</a:t>
                      </a:r>
                    </a:p>
                  </a:txBody>
                  <a:tcPr marL="68580" marR="68580" marT="34290" marB="34290"/>
                </a:tc>
                <a:tc>
                  <a:txBody>
                    <a:bodyPr/>
                    <a:lstStyle/>
                    <a:p>
                      <a:pPr algn="ctr"/>
                      <a:r>
                        <a:rPr lang="en-US" sz="1000" b="1" dirty="0">
                          <a:solidFill>
                            <a:srgbClr val="C00000"/>
                          </a:solidFill>
                        </a:rPr>
                        <a:t>Caffeine</a:t>
                      </a:r>
                    </a:p>
                  </a:txBody>
                  <a:tcPr marL="68580" marR="68580" marT="34290" marB="34290"/>
                </a:tc>
                <a:extLst>
                  <a:ext uri="{0D108BD9-81ED-4DB2-BD59-A6C34878D82A}">
                    <a16:rowId xmlns:a16="http://schemas.microsoft.com/office/drawing/2014/main" val="1774371321"/>
                  </a:ext>
                </a:extLst>
              </a:tr>
              <a:tr h="278887">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342320601"/>
                  </a:ext>
                </a:extLst>
              </a:tr>
              <a:tr h="278887">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Papaverine</a:t>
                      </a:r>
                    </a:p>
                  </a:txBody>
                  <a:tcPr marL="68580" marR="68580" marT="34290" marB="34290"/>
                </a:tc>
                <a:extLst>
                  <a:ext uri="{0D108BD9-81ED-4DB2-BD59-A6C34878D82A}">
                    <a16:rowId xmlns:a16="http://schemas.microsoft.com/office/drawing/2014/main" val="712704240"/>
                  </a:ext>
                </a:extLst>
              </a:tr>
              <a:tr h="278887">
                <a:tc>
                  <a:txBody>
                    <a:bodyPr/>
                    <a:lstStyle/>
                    <a:p>
                      <a:pPr algn="ctr"/>
                      <a:r>
                        <a:rPr lang="en-US" sz="1000" b="1" dirty="0">
                          <a:solidFill>
                            <a:srgbClr val="00B050"/>
                          </a:solidFill>
                        </a:rPr>
                        <a:t>Papaverine</a:t>
                      </a:r>
                    </a:p>
                  </a:txBody>
                  <a:tcPr marL="68580" marR="68580" marT="34290" marB="34290"/>
                </a:tc>
                <a:tc>
                  <a:txBody>
                    <a:bodyPr/>
                    <a:lstStyle/>
                    <a:p>
                      <a:pPr algn="ctr"/>
                      <a:endParaRPr lang="en-US" sz="1000"/>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r>
                        <a:rPr lang="en-US" sz="1000" b="1" dirty="0">
                          <a:solidFill>
                            <a:srgbClr val="00B050"/>
                          </a:solidFill>
                        </a:rPr>
                        <a:t>Noscapine</a:t>
                      </a:r>
                    </a:p>
                  </a:txBody>
                  <a:tcPr marL="68580" marR="68580" marT="34290" marB="34290"/>
                </a:tc>
                <a:extLst>
                  <a:ext uri="{0D108BD9-81ED-4DB2-BD59-A6C34878D82A}">
                    <a16:rowId xmlns:a16="http://schemas.microsoft.com/office/drawing/2014/main" val="1827985382"/>
                  </a:ext>
                </a:extLst>
              </a:tr>
              <a:tr h="278887">
                <a:tc>
                  <a:txBody>
                    <a:bodyPr/>
                    <a:lstStyle/>
                    <a:p>
                      <a:pPr algn="ctr"/>
                      <a:r>
                        <a:rPr lang="en-US" sz="1000" b="1" dirty="0">
                          <a:solidFill>
                            <a:srgbClr val="00B050"/>
                          </a:solidFill>
                        </a:rPr>
                        <a:t>Morphine</a:t>
                      </a:r>
                    </a:p>
                  </a:txBody>
                  <a:tcPr marL="68580" marR="68580" marT="34290" marB="34290"/>
                </a:tc>
                <a:tc>
                  <a:txBody>
                    <a:bodyPr/>
                    <a:lstStyle/>
                    <a:p>
                      <a:pPr algn="ctr"/>
                      <a:endParaRPr lang="en-US" sz="1000" dirty="0"/>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algn="ctr"/>
            <a:r>
              <a:rPr lang="en-US" sz="1650" b="1" dirty="0"/>
              <a:t> </a:t>
            </a:r>
            <a:r>
              <a:rPr lang="en-US" sz="1650" b="1" dirty="0">
                <a:effectLst>
                  <a:outerShdw blurRad="38100" dist="38100" dir="2700000" algn="tl">
                    <a:srgbClr val="000000">
                      <a:alpha val="43137"/>
                    </a:srgbClr>
                  </a:outerShdw>
                </a:effectLst>
              </a:rPr>
              <a:t>United States Street-level Drug Samples (2016 - 2017)</a:t>
            </a:r>
          </a:p>
        </p:txBody>
      </p:sp>
      <p:sp>
        <p:nvSpPr>
          <p:cNvPr id="3" name="TextBox 2">
            <a:extLst>
              <a:ext uri="{FF2B5EF4-FFF2-40B4-BE49-F238E27FC236}">
                <a16:creationId xmlns:a16="http://schemas.microsoft.com/office/drawing/2014/main" id="{F1B488B6-77A2-46CA-8978-B81373EA1B79}"/>
              </a:ext>
            </a:extLst>
          </p:cNvPr>
          <p:cNvSpPr txBox="1"/>
          <p:nvPr/>
        </p:nvSpPr>
        <p:spPr>
          <a:xfrm>
            <a:off x="151002" y="2832113"/>
            <a:ext cx="1214306" cy="2042867"/>
          </a:xfrm>
          <a:prstGeom prst="rect">
            <a:avLst/>
          </a:prstGeom>
          <a:noFill/>
        </p:spPr>
        <p:txBody>
          <a:bodyPr wrap="square" rtlCol="0">
            <a:spAutoFit/>
          </a:bodyPr>
          <a:lstStyle/>
          <a:p>
            <a:r>
              <a:rPr lang="en-US" sz="975" dirty="0"/>
              <a:t>Legend:</a:t>
            </a:r>
          </a:p>
          <a:p>
            <a:endParaRPr lang="en-US" sz="975" dirty="0"/>
          </a:p>
          <a:p>
            <a:r>
              <a:rPr lang="en-US" sz="975" b="1" dirty="0"/>
              <a:t>Black</a:t>
            </a:r>
            <a:r>
              <a:rPr lang="en-US" sz="975" dirty="0"/>
              <a:t> = controlled drugs</a:t>
            </a:r>
          </a:p>
          <a:p>
            <a:endParaRPr lang="en-US" sz="975" dirty="0"/>
          </a:p>
          <a:p>
            <a:r>
              <a:rPr lang="en-US" sz="975" b="1" dirty="0">
                <a:solidFill>
                  <a:srgbClr val="7030A0"/>
                </a:solidFill>
              </a:rPr>
              <a:t>Purple</a:t>
            </a:r>
            <a:r>
              <a:rPr lang="en-US" sz="975" dirty="0"/>
              <a:t> = </a:t>
            </a:r>
            <a:r>
              <a:rPr lang="en-US" sz="975" dirty="0" err="1"/>
              <a:t>fentanyls</a:t>
            </a:r>
            <a:endParaRPr lang="en-US" sz="975" dirty="0"/>
          </a:p>
          <a:p>
            <a:endParaRPr lang="en-US" sz="975" dirty="0"/>
          </a:p>
          <a:p>
            <a:r>
              <a:rPr lang="en-US" sz="975" b="1" dirty="0">
                <a:solidFill>
                  <a:srgbClr val="C00000"/>
                </a:solidFill>
              </a:rPr>
              <a:t>Red</a:t>
            </a:r>
            <a:r>
              <a:rPr lang="en-US" sz="975" dirty="0"/>
              <a:t> = adulterants</a:t>
            </a:r>
          </a:p>
          <a:p>
            <a:endParaRPr lang="en-US" sz="975" dirty="0"/>
          </a:p>
          <a:p>
            <a:r>
              <a:rPr lang="en-US" sz="975" b="1" dirty="0">
                <a:solidFill>
                  <a:srgbClr val="00B050"/>
                </a:solidFill>
              </a:rPr>
              <a:t>Green</a:t>
            </a:r>
            <a:r>
              <a:rPr lang="en-US" sz="975" dirty="0"/>
              <a:t> = impurities from heroin manufacturing process</a:t>
            </a:r>
          </a:p>
        </p:txBody>
      </p:sp>
    </p:spTree>
    <p:extLst>
      <p:ext uri="{BB962C8B-B14F-4D97-AF65-F5344CB8AC3E}">
        <p14:creationId xmlns:p14="http://schemas.microsoft.com/office/powerpoint/2010/main" val="4182059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3" cy="4462192"/>
        </p:xfrm>
        <a:graphic>
          <a:graphicData uri="http://schemas.openxmlformats.org/drawingml/2006/table">
            <a:tbl>
              <a:tblPr firstRow="1" bandRow="1">
                <a:tableStyleId>{5C22544A-7EE6-4342-B048-85BDC9FD1C3A}</a:tableStyleId>
              </a:tblPr>
              <a:tblGrid>
                <a:gridCol w="1536933">
                  <a:extLst>
                    <a:ext uri="{9D8B030D-6E8A-4147-A177-3AD203B41FA5}">
                      <a16:colId xmlns:a16="http://schemas.microsoft.com/office/drawing/2014/main" val="4085896743"/>
                    </a:ext>
                  </a:extLst>
                </a:gridCol>
                <a:gridCol w="1524350">
                  <a:extLst>
                    <a:ext uri="{9D8B030D-6E8A-4147-A177-3AD203B41FA5}">
                      <a16:colId xmlns:a16="http://schemas.microsoft.com/office/drawing/2014/main" val="36869164"/>
                    </a:ext>
                  </a:extLst>
                </a:gridCol>
                <a:gridCol w="1524350">
                  <a:extLst>
                    <a:ext uri="{9D8B030D-6E8A-4147-A177-3AD203B41FA5}">
                      <a16:colId xmlns:a16="http://schemas.microsoft.com/office/drawing/2014/main" val="249267106"/>
                    </a:ext>
                  </a:extLst>
                </a:gridCol>
                <a:gridCol w="1524350">
                  <a:extLst>
                    <a:ext uri="{9D8B030D-6E8A-4147-A177-3AD203B41FA5}">
                      <a16:colId xmlns:a16="http://schemas.microsoft.com/office/drawing/2014/main" val="3023441377"/>
                    </a:ext>
                  </a:extLst>
                </a:gridCol>
              </a:tblGrid>
              <a:tr h="278887">
                <a:tc>
                  <a:txBody>
                    <a:bodyPr/>
                    <a:lstStyle/>
                    <a:p>
                      <a:pPr algn="ctr"/>
                      <a:r>
                        <a:rPr lang="en-US" sz="1000" dirty="0"/>
                        <a:t>ARGENTINA</a:t>
                      </a:r>
                    </a:p>
                  </a:txBody>
                  <a:tcPr marL="68580" marR="68580" marT="34290" marB="34290"/>
                </a:tc>
                <a:tc>
                  <a:txBody>
                    <a:bodyPr/>
                    <a:lstStyle/>
                    <a:p>
                      <a:pPr algn="ctr"/>
                      <a:r>
                        <a:rPr lang="en-US" sz="1000" dirty="0"/>
                        <a:t>BRAZIL</a:t>
                      </a:r>
                    </a:p>
                  </a:txBody>
                  <a:tcPr marL="68580" marR="68580" marT="34290" marB="34290"/>
                </a:tc>
                <a:tc>
                  <a:txBody>
                    <a:bodyPr/>
                    <a:lstStyle/>
                    <a:p>
                      <a:pPr algn="ctr"/>
                      <a:r>
                        <a:rPr lang="en-US" sz="1000" dirty="0"/>
                        <a:t>BRAZIL</a:t>
                      </a:r>
                    </a:p>
                  </a:txBody>
                  <a:tcPr marL="68580" marR="68580" marT="34290" marB="34290"/>
                </a:tc>
                <a:tc>
                  <a:txBody>
                    <a:bodyPr/>
                    <a:lstStyle/>
                    <a:p>
                      <a:pPr algn="ctr"/>
                      <a:r>
                        <a:rPr lang="en-US" sz="1000" dirty="0"/>
                        <a:t>BRAZIL</a:t>
                      </a:r>
                    </a:p>
                  </a:txBody>
                  <a:tcPr marL="68580" marR="68580" marT="34290" marB="34290"/>
                </a:tc>
                <a:extLst>
                  <a:ext uri="{0D108BD9-81ED-4DB2-BD59-A6C34878D82A}">
                    <a16:rowId xmlns:a16="http://schemas.microsoft.com/office/drawing/2014/main" val="1758832075"/>
                  </a:ext>
                </a:extLst>
              </a:tr>
              <a:tr h="278887">
                <a:tc>
                  <a:txBody>
                    <a:bodyPr/>
                    <a:lstStyle/>
                    <a:p>
                      <a:pPr algn="ctr"/>
                      <a:r>
                        <a:rPr lang="en-US" sz="1000" b="1" dirty="0"/>
                        <a:t>Cocaine</a:t>
                      </a:r>
                    </a:p>
                  </a:txBody>
                  <a:tcPr marL="68580" marR="68580" marT="34290" marB="34290"/>
                </a:tc>
                <a:tc>
                  <a:txBody>
                    <a:bodyPr/>
                    <a:lstStyle/>
                    <a:p>
                      <a:pPr algn="ctr"/>
                      <a:r>
                        <a:rPr lang="en-US" sz="1000" b="1" dirty="0"/>
                        <a:t>Cocaine HCl</a:t>
                      </a:r>
                    </a:p>
                  </a:txBody>
                  <a:tcPr marL="68580" marR="68580" marT="34290" marB="34290"/>
                </a:tc>
                <a:tc>
                  <a:txBody>
                    <a:bodyPr/>
                    <a:lstStyle/>
                    <a:p>
                      <a:pPr algn="ctr"/>
                      <a:r>
                        <a:rPr lang="en-US" sz="1000" b="1" dirty="0"/>
                        <a:t>Cocaine Base</a:t>
                      </a:r>
                    </a:p>
                  </a:txBody>
                  <a:tcPr marL="68580" marR="68580" marT="34290" marB="34290"/>
                </a:tc>
                <a:tc>
                  <a:txBody>
                    <a:bodyPr/>
                    <a:lstStyle/>
                    <a:p>
                      <a:pPr algn="ctr"/>
                      <a:r>
                        <a:rPr lang="en-US" sz="1000" b="1" dirty="0"/>
                        <a:t>Cocaine Base</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Aminopyrine </a:t>
                      </a:r>
                    </a:p>
                  </a:txBody>
                  <a:tcPr marL="68580" marR="68580" marT="34290" marB="34290"/>
                </a:tc>
                <a:tc>
                  <a:txBody>
                    <a:bodyPr/>
                    <a:lstStyle/>
                    <a:p>
                      <a:pPr algn="ctr"/>
                      <a:r>
                        <a:rPr lang="en-US" sz="1000" b="1" dirty="0">
                          <a:solidFill>
                            <a:srgbClr val="C00000"/>
                          </a:solidFill>
                        </a:rPr>
                        <a:t>Phenacetin</a:t>
                      </a:r>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solidFill>
                            <a:srgbClr val="C00000"/>
                          </a:solidFill>
                        </a:rPr>
                        <a:t>Metamizole/</a:t>
                      </a:r>
                      <a:r>
                        <a:rPr lang="en-US" sz="1000" b="1" dirty="0" err="1">
                          <a:solidFill>
                            <a:srgbClr val="C00000"/>
                          </a:solidFill>
                        </a:rPr>
                        <a:t>Dipyrona</a:t>
                      </a: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Aminopyrine</a:t>
                      </a: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solidFill>
                            <a:srgbClr val="C00000"/>
                          </a:solidFill>
                        </a:rPr>
                        <a:t>Benadryl</a:t>
                      </a:r>
                    </a:p>
                  </a:txBody>
                  <a:tcPr marL="68580" marR="68580" marT="34290" marB="34290"/>
                </a:tc>
                <a:tc>
                  <a:txBody>
                    <a:bodyPr/>
                    <a:lstStyle/>
                    <a:p>
                      <a:pPr algn="ctr"/>
                      <a:r>
                        <a:rPr lang="en-US" sz="1000" b="1" dirty="0">
                          <a:solidFill>
                            <a:srgbClr val="C00000"/>
                          </a:solidFill>
                        </a:rPr>
                        <a:t>Levamisole</a:t>
                      </a:r>
                    </a:p>
                  </a:txBody>
                  <a:tcPr marL="68580" marR="68580" marT="34290" marB="34290"/>
                </a:tc>
                <a:tc>
                  <a:txBody>
                    <a:bodyPr/>
                    <a:lstStyle/>
                    <a:p>
                      <a:pPr algn="ctr"/>
                      <a:r>
                        <a:rPr lang="en-US" sz="1000" b="1" dirty="0">
                          <a:solidFill>
                            <a:srgbClr val="C00000"/>
                          </a:solidFill>
                        </a:rPr>
                        <a:t>Benzocaine</a:t>
                      </a:r>
                    </a:p>
                  </a:txBody>
                  <a:tcPr marL="68580" marR="68580" marT="34290" marB="34290"/>
                </a:tc>
                <a:tc>
                  <a:txBody>
                    <a:bodyPr/>
                    <a:lstStyle/>
                    <a:p>
                      <a:pPr algn="ctr"/>
                      <a:r>
                        <a:rPr lang="en-US" sz="1000" b="1" dirty="0">
                          <a:solidFill>
                            <a:srgbClr val="C00000"/>
                          </a:solidFill>
                        </a:rPr>
                        <a:t>Lidocaine</a:t>
                      </a:r>
                    </a:p>
                  </a:txBody>
                  <a:tcPr marL="68580" marR="68580" marT="34290" marB="34290"/>
                </a:tc>
                <a:extLst>
                  <a:ext uri="{0D108BD9-81ED-4DB2-BD59-A6C34878D82A}">
                    <a16:rowId xmlns:a16="http://schemas.microsoft.com/office/drawing/2014/main" val="2725929468"/>
                  </a:ext>
                </a:extLst>
              </a:tr>
              <a:tr h="278887">
                <a:tc>
                  <a:txBody>
                    <a:bodyPr/>
                    <a:lstStyle/>
                    <a:p>
                      <a:pPr algn="ctr"/>
                      <a:r>
                        <a:rPr lang="en-US" sz="1000" b="1" dirty="0">
                          <a:solidFill>
                            <a:srgbClr val="C00000"/>
                          </a:solidFill>
                        </a:rPr>
                        <a:t>Aminopyrine</a:t>
                      </a:r>
                    </a:p>
                  </a:txBody>
                  <a:tcPr marL="68580" marR="68580" marT="34290" marB="34290"/>
                </a:tc>
                <a:tc>
                  <a:txBody>
                    <a:bodyPr/>
                    <a:lstStyle/>
                    <a:p>
                      <a:pPr algn="ctr"/>
                      <a:r>
                        <a:rPr lang="en-US" sz="1000" b="1" dirty="0">
                          <a:solidFill>
                            <a:srgbClr val="C00000"/>
                          </a:solidFill>
                        </a:rPr>
                        <a:t>Benzocaine</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Benzocaine</a:t>
                      </a:r>
                    </a:p>
                  </a:txBody>
                  <a:tcPr marL="68580" marR="68580" marT="34290" marB="34290"/>
                </a:tc>
                <a:extLst>
                  <a:ext uri="{0D108BD9-81ED-4DB2-BD59-A6C34878D82A}">
                    <a16:rowId xmlns:a16="http://schemas.microsoft.com/office/drawing/2014/main" val="1088029552"/>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C00000"/>
                          </a:solidFill>
                        </a:rPr>
                        <a:t>Levamisole</a:t>
                      </a:r>
                    </a:p>
                  </a:txBody>
                  <a:tcPr marL="68580" marR="68580" marT="34290" marB="34290"/>
                </a:tc>
                <a:extLst>
                  <a:ext uri="{0D108BD9-81ED-4DB2-BD59-A6C34878D82A}">
                    <a16:rowId xmlns:a16="http://schemas.microsoft.com/office/drawing/2014/main" val="643463313"/>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Caffeine</a:t>
                      </a:r>
                    </a:p>
                  </a:txBody>
                  <a:tcPr marL="68580" marR="68580" marT="34290" marB="34290"/>
                </a:tc>
                <a:extLst>
                  <a:ext uri="{0D108BD9-81ED-4DB2-BD59-A6C34878D82A}">
                    <a16:rowId xmlns:a16="http://schemas.microsoft.com/office/drawing/2014/main" val="122013995"/>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3718815799"/>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266427770"/>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77437132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4232060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712704240"/>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algn="ctr"/>
            <a:r>
              <a:rPr lang="en-US" sz="1650" b="1" dirty="0"/>
              <a:t> </a:t>
            </a:r>
            <a:r>
              <a:rPr lang="en-US" sz="1650" b="1" dirty="0">
                <a:effectLst>
                  <a:outerShdw blurRad="38100" dist="38100" dir="2700000" algn="tl">
                    <a:srgbClr val="000000">
                      <a:alpha val="43137"/>
                    </a:srgbClr>
                  </a:outerShdw>
                </a:effectLst>
              </a:rPr>
              <a:t>Argentina &amp; Brazil Street-level Drug Samples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151002" y="2832113"/>
            <a:ext cx="1214306" cy="2042867"/>
          </a:xfrm>
          <a:prstGeom prst="rect">
            <a:avLst/>
          </a:prstGeom>
          <a:noFill/>
        </p:spPr>
        <p:txBody>
          <a:bodyPr wrap="square" rtlCol="0">
            <a:spAutoFit/>
          </a:bodyPr>
          <a:lstStyle/>
          <a:p>
            <a:r>
              <a:rPr lang="en-US" sz="975" dirty="0"/>
              <a:t>Legend:</a:t>
            </a:r>
          </a:p>
          <a:p>
            <a:endParaRPr lang="en-US" sz="975" dirty="0"/>
          </a:p>
          <a:p>
            <a:r>
              <a:rPr lang="en-US" sz="975" b="1" dirty="0"/>
              <a:t>Black</a:t>
            </a:r>
            <a:r>
              <a:rPr lang="en-US" sz="975" dirty="0"/>
              <a:t> = controlled drugs</a:t>
            </a:r>
          </a:p>
          <a:p>
            <a:endParaRPr lang="en-US" sz="975" dirty="0"/>
          </a:p>
          <a:p>
            <a:r>
              <a:rPr lang="en-US" sz="975" b="1" dirty="0">
                <a:solidFill>
                  <a:srgbClr val="7030A0"/>
                </a:solidFill>
              </a:rPr>
              <a:t>Purple</a:t>
            </a:r>
            <a:r>
              <a:rPr lang="en-US" sz="975" dirty="0"/>
              <a:t> = </a:t>
            </a:r>
            <a:r>
              <a:rPr lang="en-US" sz="975" dirty="0" err="1"/>
              <a:t>fentanyls</a:t>
            </a:r>
            <a:endParaRPr lang="en-US" sz="975" dirty="0"/>
          </a:p>
          <a:p>
            <a:endParaRPr lang="en-US" sz="975" dirty="0"/>
          </a:p>
          <a:p>
            <a:r>
              <a:rPr lang="en-US" sz="975" b="1" dirty="0">
                <a:solidFill>
                  <a:srgbClr val="C00000"/>
                </a:solidFill>
              </a:rPr>
              <a:t>Red</a:t>
            </a:r>
            <a:r>
              <a:rPr lang="en-US" sz="975" dirty="0"/>
              <a:t> = adulterants</a:t>
            </a:r>
          </a:p>
          <a:p>
            <a:endParaRPr lang="en-US" sz="975" dirty="0"/>
          </a:p>
          <a:p>
            <a:r>
              <a:rPr lang="en-US" sz="975" b="1" dirty="0">
                <a:solidFill>
                  <a:srgbClr val="00B050"/>
                </a:solidFill>
              </a:rPr>
              <a:t>Green</a:t>
            </a:r>
            <a:r>
              <a:rPr lang="en-US" sz="975" dirty="0"/>
              <a:t> = impurities from heroin manufacturing process</a:t>
            </a:r>
          </a:p>
        </p:txBody>
      </p:sp>
    </p:spTree>
    <p:extLst>
      <p:ext uri="{BB962C8B-B14F-4D97-AF65-F5344CB8AC3E}">
        <p14:creationId xmlns:p14="http://schemas.microsoft.com/office/powerpoint/2010/main" val="52522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5342-280A-489D-B80C-C7B079CCEF2A}"/>
              </a:ext>
            </a:extLst>
          </p:cNvPr>
          <p:cNvSpPr>
            <a:spLocks noGrp="1"/>
          </p:cNvSpPr>
          <p:nvPr>
            <p:ph type="title"/>
          </p:nvPr>
        </p:nvSpPr>
        <p:spPr>
          <a:xfrm>
            <a:off x="457201" y="204788"/>
            <a:ext cx="3008313" cy="701224"/>
          </a:xfrm>
        </p:spPr>
        <p:txBody>
          <a:bodyPr>
            <a:normAutofit/>
          </a:bodyPr>
          <a:lstStyle/>
          <a:p>
            <a:r>
              <a:rPr lang="en-US" sz="3000" dirty="0">
                <a:solidFill>
                  <a:schemeClr val="accent1">
                    <a:lumMod val="75000"/>
                  </a:schemeClr>
                </a:solidFill>
                <a:effectLst>
                  <a:outerShdw blurRad="38100" dist="38100" dir="2700000" algn="tl">
                    <a:srgbClr val="000000">
                      <a:alpha val="43137"/>
                    </a:srgbClr>
                  </a:outerShdw>
                </a:effectLst>
              </a:rPr>
              <a:t>Cocaine is Toxic</a:t>
            </a:r>
            <a:endParaRPr lang="en-US" sz="3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9F54573-B4DD-4EAE-82C9-620DBDDA10C4}"/>
              </a:ext>
            </a:extLst>
          </p:cNvPr>
          <p:cNvSpPr>
            <a:spLocks noGrp="1"/>
          </p:cNvSpPr>
          <p:nvPr>
            <p:ph idx="1"/>
          </p:nvPr>
        </p:nvSpPr>
        <p:spPr>
          <a:xfrm>
            <a:off x="3575050" y="204788"/>
            <a:ext cx="5111750" cy="4753106"/>
          </a:xfrm>
        </p:spPr>
        <p:txBody>
          <a:bodyPr>
            <a:normAutofit fontScale="77500" lnSpcReduction="20000"/>
          </a:bodyPr>
          <a:lstStyle/>
          <a:p>
            <a:r>
              <a:rPr lang="en-US" dirty="0"/>
              <a:t>Toxic effects of cocaine are well documented, most of which are due to adverse effects on the </a:t>
            </a:r>
            <a:r>
              <a:rPr lang="en-US" b="1" i="1" dirty="0">
                <a:solidFill>
                  <a:schemeClr val="accent1">
                    <a:lumMod val="75000"/>
                  </a:schemeClr>
                </a:solidFill>
                <a:effectLst>
                  <a:outerShdw blurRad="38100" dist="38100" dir="2700000" algn="tl">
                    <a:srgbClr val="000000">
                      <a:alpha val="43137"/>
                    </a:srgbClr>
                  </a:outerShdw>
                </a:effectLst>
              </a:rPr>
              <a:t>cardiovascular system</a:t>
            </a:r>
            <a:r>
              <a:rPr lang="en-US" dirty="0"/>
              <a:t>* </a:t>
            </a:r>
            <a:endParaRPr lang="en-US" sz="2550" dirty="0"/>
          </a:p>
          <a:p>
            <a:pPr marL="0" indent="0">
              <a:buNone/>
            </a:pPr>
            <a:endParaRPr lang="en-US" sz="2550" dirty="0"/>
          </a:p>
          <a:p>
            <a:r>
              <a:rPr lang="en-US" sz="2550" dirty="0"/>
              <a:t>Cocaine greatly influences the cardiovascular system and is a well-known trigger of </a:t>
            </a:r>
            <a:r>
              <a:rPr lang="en-US" sz="2550" b="1" i="1" dirty="0">
                <a:solidFill>
                  <a:schemeClr val="accent1">
                    <a:lumMod val="75000"/>
                  </a:schemeClr>
                </a:solidFill>
                <a:effectLst>
                  <a:outerShdw blurRad="38100" dist="38100" dir="2700000" algn="tl">
                    <a:srgbClr val="000000">
                      <a:alpha val="43137"/>
                    </a:srgbClr>
                  </a:outerShdw>
                </a:effectLst>
              </a:rPr>
              <a:t>acute coronary syndromes</a:t>
            </a:r>
            <a:r>
              <a:rPr lang="en-US" sz="2550" b="1" dirty="0"/>
              <a:t>**</a:t>
            </a:r>
          </a:p>
          <a:p>
            <a:pPr marL="0" indent="0">
              <a:buNone/>
            </a:pPr>
            <a:endParaRPr lang="en-US" sz="2550" b="1" dirty="0"/>
          </a:p>
          <a:p>
            <a:r>
              <a:rPr lang="en-US" sz="2550" dirty="0"/>
              <a:t>Cocaine causes transient increases in blood pressure, respiratory rate, and heart rate</a:t>
            </a:r>
            <a:r>
              <a:rPr lang="en-US" sz="2550" b="1" dirty="0"/>
              <a:t>***</a:t>
            </a:r>
          </a:p>
          <a:p>
            <a:pPr marL="0" indent="0">
              <a:buNone/>
            </a:pPr>
            <a:endParaRPr lang="en-US" b="1" dirty="0"/>
          </a:p>
          <a:p>
            <a:pPr marL="0" indent="0">
              <a:buNone/>
            </a:pPr>
            <a:r>
              <a:rPr lang="en-US" sz="1350" dirty="0"/>
              <a:t>___________________</a:t>
            </a:r>
          </a:p>
          <a:p>
            <a:pPr marL="0" indent="0">
              <a:lnSpc>
                <a:spcPct val="90000"/>
              </a:lnSpc>
              <a:buNone/>
            </a:pPr>
            <a:r>
              <a:rPr lang="en-US" sz="1350" b="1" dirty="0"/>
              <a:t>*</a:t>
            </a:r>
            <a:r>
              <a:rPr lang="en-US" sz="1300" dirty="0" err="1"/>
              <a:t>Havakuk</a:t>
            </a:r>
            <a:r>
              <a:rPr lang="en-US" sz="1300" dirty="0"/>
              <a:t> O, </a:t>
            </a:r>
            <a:r>
              <a:rPr lang="en-US" sz="1300" dirty="0" err="1"/>
              <a:t>Rezkalla</a:t>
            </a:r>
            <a:r>
              <a:rPr lang="en-US" sz="1300" dirty="0"/>
              <a:t> SH, </a:t>
            </a:r>
            <a:r>
              <a:rPr lang="en-US" sz="1300" dirty="0" err="1"/>
              <a:t>Kloner</a:t>
            </a:r>
            <a:r>
              <a:rPr lang="en-US" sz="1300" dirty="0"/>
              <a:t> RA (2017) The cardiovascular effects of cocaine. J Am Coll </a:t>
            </a:r>
            <a:r>
              <a:rPr lang="en-US" sz="1300" dirty="0" err="1"/>
              <a:t>Cardiol</a:t>
            </a:r>
            <a:r>
              <a:rPr lang="en-US" sz="1300" dirty="0"/>
              <a:t> 70(1):101–113</a:t>
            </a:r>
            <a:endParaRPr lang="en-US" sz="1300" b="1" dirty="0"/>
          </a:p>
          <a:p>
            <a:pPr marL="0" indent="0">
              <a:lnSpc>
                <a:spcPct val="90000"/>
              </a:lnSpc>
              <a:buNone/>
            </a:pPr>
            <a:endParaRPr lang="en-US" sz="1350" b="1" dirty="0"/>
          </a:p>
          <a:p>
            <a:pPr marL="0" indent="0">
              <a:lnSpc>
                <a:spcPct val="90000"/>
              </a:lnSpc>
              <a:buNone/>
            </a:pPr>
            <a:r>
              <a:rPr lang="en-US" sz="1350" b="1" dirty="0"/>
              <a:t>**</a:t>
            </a:r>
            <a:r>
              <a:rPr lang="en-US" sz="1350" dirty="0" err="1"/>
              <a:t>Kloner</a:t>
            </a:r>
            <a:r>
              <a:rPr lang="en-US" sz="1350" dirty="0"/>
              <a:t> RA &amp; </a:t>
            </a:r>
            <a:r>
              <a:rPr lang="en-US" sz="1350" dirty="0" err="1"/>
              <a:t>Rezkalla</a:t>
            </a:r>
            <a:r>
              <a:rPr lang="en-US" sz="1350" dirty="0"/>
              <a:t> SH. Cocaine and the Heart. New </a:t>
            </a:r>
            <a:r>
              <a:rPr lang="en-US" sz="1350" dirty="0" err="1"/>
              <a:t>Engl</a:t>
            </a:r>
            <a:r>
              <a:rPr lang="en-US" sz="1350" dirty="0"/>
              <a:t> J Med 2003;348(6):487-8. </a:t>
            </a:r>
          </a:p>
          <a:p>
            <a:pPr marL="0" indent="0">
              <a:lnSpc>
                <a:spcPct val="90000"/>
              </a:lnSpc>
              <a:buNone/>
            </a:pPr>
            <a:endParaRPr lang="en-US" sz="1350" dirty="0"/>
          </a:p>
          <a:p>
            <a:pPr marL="0" indent="0">
              <a:lnSpc>
                <a:spcPct val="90000"/>
              </a:lnSpc>
              <a:spcBef>
                <a:spcPts val="0"/>
              </a:spcBef>
              <a:buNone/>
            </a:pPr>
            <a:r>
              <a:rPr lang="en-US" sz="1350" b="1" dirty="0"/>
              <a:t>***</a:t>
            </a:r>
            <a:r>
              <a:rPr lang="en-US" sz="1350" dirty="0"/>
              <a:t>Katarzyna M, et al, </a:t>
            </a:r>
            <a:r>
              <a:rPr lang="en-US" sz="1350" b="1" dirty="0"/>
              <a:t> </a:t>
            </a:r>
            <a:r>
              <a:rPr lang="en-US" sz="1350" dirty="0"/>
              <a:t>Acute coronary syndrome after levamisole-adulterated cocaine abuse. Journal of Forensic &amp; Legal Medicine, 21 (2014) 48-52. </a:t>
            </a:r>
          </a:p>
          <a:p>
            <a:pPr marL="0" indent="0">
              <a:buNone/>
            </a:pPr>
            <a:endParaRPr lang="en-US" dirty="0"/>
          </a:p>
        </p:txBody>
      </p:sp>
      <p:pic>
        <p:nvPicPr>
          <p:cNvPr id="5" name="Picture 4">
            <a:extLst>
              <a:ext uri="{FF2B5EF4-FFF2-40B4-BE49-F238E27FC236}">
                <a16:creationId xmlns:a16="http://schemas.microsoft.com/office/drawing/2014/main" id="{2C052EFA-D82B-4DA8-BEFF-CDDF3B73748B}"/>
              </a:ext>
            </a:extLst>
          </p:cNvPr>
          <p:cNvPicPr>
            <a:picLocks noChangeAspect="1"/>
          </p:cNvPicPr>
          <p:nvPr/>
        </p:nvPicPr>
        <p:blipFill>
          <a:blip r:embed="rId2"/>
          <a:stretch>
            <a:fillRect/>
          </a:stretch>
        </p:blipFill>
        <p:spPr>
          <a:xfrm>
            <a:off x="457200" y="1107281"/>
            <a:ext cx="3008314" cy="3487342"/>
          </a:xfrm>
          <a:prstGeom prst="rect">
            <a:avLst/>
          </a:prstGeom>
        </p:spPr>
      </p:pic>
      <p:sp>
        <p:nvSpPr>
          <p:cNvPr id="4" name="Text Placeholder 3">
            <a:extLst>
              <a:ext uri="{FF2B5EF4-FFF2-40B4-BE49-F238E27FC236}">
                <a16:creationId xmlns:a16="http://schemas.microsoft.com/office/drawing/2014/main" id="{003D1B1B-DFD8-4CB1-A75B-D0BBAC1A92CC}"/>
              </a:ext>
            </a:extLst>
          </p:cNvPr>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425137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3" cy="4462192"/>
        </p:xfrm>
        <a:graphic>
          <a:graphicData uri="http://schemas.openxmlformats.org/drawingml/2006/table">
            <a:tbl>
              <a:tblPr firstRow="1" bandRow="1">
                <a:tableStyleId>{5C22544A-7EE6-4342-B048-85BDC9FD1C3A}</a:tableStyleId>
              </a:tblPr>
              <a:tblGrid>
                <a:gridCol w="1536933">
                  <a:extLst>
                    <a:ext uri="{9D8B030D-6E8A-4147-A177-3AD203B41FA5}">
                      <a16:colId xmlns:a16="http://schemas.microsoft.com/office/drawing/2014/main" val="4085896743"/>
                    </a:ext>
                  </a:extLst>
                </a:gridCol>
                <a:gridCol w="1524350">
                  <a:extLst>
                    <a:ext uri="{9D8B030D-6E8A-4147-A177-3AD203B41FA5}">
                      <a16:colId xmlns:a16="http://schemas.microsoft.com/office/drawing/2014/main" val="36869164"/>
                    </a:ext>
                  </a:extLst>
                </a:gridCol>
                <a:gridCol w="1524350">
                  <a:extLst>
                    <a:ext uri="{9D8B030D-6E8A-4147-A177-3AD203B41FA5}">
                      <a16:colId xmlns:a16="http://schemas.microsoft.com/office/drawing/2014/main" val="249267106"/>
                    </a:ext>
                  </a:extLst>
                </a:gridCol>
                <a:gridCol w="1524350">
                  <a:extLst>
                    <a:ext uri="{9D8B030D-6E8A-4147-A177-3AD203B41FA5}">
                      <a16:colId xmlns:a16="http://schemas.microsoft.com/office/drawing/2014/main" val="3023441377"/>
                    </a:ext>
                  </a:extLst>
                </a:gridCol>
              </a:tblGrid>
              <a:tr h="278887">
                <a:tc>
                  <a:txBody>
                    <a:bodyPr/>
                    <a:lstStyle/>
                    <a:p>
                      <a:pPr algn="ctr"/>
                      <a:r>
                        <a:rPr lang="en-US" sz="1000" dirty="0"/>
                        <a:t>ECUADOR</a:t>
                      </a:r>
                    </a:p>
                  </a:txBody>
                  <a:tcPr marL="68580" marR="68580" marT="34290" marB="34290"/>
                </a:tc>
                <a:tc>
                  <a:txBody>
                    <a:bodyPr/>
                    <a:lstStyle/>
                    <a:p>
                      <a:pPr algn="ctr"/>
                      <a:r>
                        <a:rPr lang="en-US" sz="1000" dirty="0"/>
                        <a:t>ECUADOR</a:t>
                      </a:r>
                    </a:p>
                  </a:txBody>
                  <a:tcPr marL="68580" marR="68580" marT="34290" marB="34290"/>
                </a:tc>
                <a:tc>
                  <a:txBody>
                    <a:bodyPr/>
                    <a:lstStyle/>
                    <a:p>
                      <a:pPr algn="ctr"/>
                      <a:r>
                        <a:rPr lang="en-US" sz="1000" dirty="0"/>
                        <a:t>ECUADOR</a:t>
                      </a:r>
                    </a:p>
                  </a:txBody>
                  <a:tcPr marL="68580" marR="68580" marT="34290" marB="34290"/>
                </a:tc>
                <a:tc>
                  <a:txBody>
                    <a:bodyPr/>
                    <a:lstStyle/>
                    <a:p>
                      <a:pPr algn="ctr"/>
                      <a:r>
                        <a:rPr lang="en-US" sz="1000" dirty="0"/>
                        <a:t>ECUADOR</a:t>
                      </a:r>
                    </a:p>
                  </a:txBody>
                  <a:tcPr marL="68580" marR="68580" marT="34290" marB="34290"/>
                </a:tc>
                <a:extLst>
                  <a:ext uri="{0D108BD9-81ED-4DB2-BD59-A6C34878D82A}">
                    <a16:rowId xmlns:a16="http://schemas.microsoft.com/office/drawing/2014/main" val="1758832075"/>
                  </a:ext>
                </a:extLst>
              </a:tr>
              <a:tr h="278887">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solidFill>
                            <a:srgbClr val="C00000"/>
                          </a:solidFill>
                        </a:rPr>
                        <a:t>Levamisole</a:t>
                      </a:r>
                    </a:p>
                  </a:txBody>
                  <a:tcPr marL="68580" marR="68580" marT="34290" marB="34290"/>
                </a:tc>
                <a:tc>
                  <a:txBody>
                    <a:bodyPr/>
                    <a:lstStyle/>
                    <a:p>
                      <a:pPr algn="ctr"/>
                      <a:r>
                        <a:rPr lang="en-US" sz="1000" b="1" dirty="0"/>
                        <a:t>Cocaine</a:t>
                      </a:r>
                    </a:p>
                  </a:txBody>
                  <a:tcPr marL="68580" marR="68580" marT="34290" marB="34290"/>
                </a:tc>
                <a:tc>
                  <a:txBody>
                    <a:bodyPr/>
                    <a:lstStyle/>
                    <a:p>
                      <a:pPr algn="ctr"/>
                      <a:r>
                        <a:rPr lang="en-US" sz="1000" b="1" dirty="0"/>
                        <a:t>Cocaine </a:t>
                      </a:r>
                    </a:p>
                  </a:txBody>
                  <a:tcPr marL="68580" marR="68580" marT="34290" marB="34290"/>
                </a:tc>
                <a:tc>
                  <a:txBody>
                    <a:bodyPr/>
                    <a:lstStyle/>
                    <a:p>
                      <a:pPr algn="ctr"/>
                      <a:r>
                        <a:rPr lang="en-US" sz="1000" b="1" dirty="0">
                          <a:solidFill>
                            <a:srgbClr val="C00000"/>
                          </a:solidFill>
                        </a:rPr>
                        <a:t>Diltiazem</a:t>
                      </a:r>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solidFill>
                            <a:srgbClr val="C00000"/>
                          </a:solidFill>
                        </a:rPr>
                        <a:t>Diltiazem</a:t>
                      </a:r>
                    </a:p>
                  </a:txBody>
                  <a:tcPr marL="68580" marR="68580" marT="34290" marB="34290"/>
                </a:tc>
                <a:tc>
                  <a:txBody>
                    <a:bodyPr/>
                    <a:lstStyle/>
                    <a:p>
                      <a:pPr algn="ctr"/>
                      <a:r>
                        <a:rPr lang="en-US" sz="1000" b="1" dirty="0">
                          <a:solidFill>
                            <a:srgbClr val="C00000"/>
                          </a:solidFill>
                        </a:rPr>
                        <a:t>Diltiazem</a:t>
                      </a:r>
                    </a:p>
                  </a:txBody>
                  <a:tcPr marL="68580" marR="68580" marT="34290" marB="34290"/>
                </a:tc>
                <a:tc>
                  <a:txBody>
                    <a:bodyPr/>
                    <a:lstStyle/>
                    <a:p>
                      <a:pPr algn="ctr"/>
                      <a:r>
                        <a:rPr lang="en-US" sz="1000" b="1" dirty="0">
                          <a:solidFill>
                            <a:srgbClr val="C00000"/>
                          </a:solidFill>
                        </a:rPr>
                        <a:t>Diltiazem</a:t>
                      </a:r>
                    </a:p>
                  </a:txBody>
                  <a:tcPr marL="68580" marR="68580" marT="34290" marB="34290"/>
                </a:tc>
                <a:tc>
                  <a:txBody>
                    <a:bodyPr/>
                    <a:lstStyle/>
                    <a:p>
                      <a:pPr algn="ctr"/>
                      <a:r>
                        <a:rPr lang="en-US" sz="1000" b="1" dirty="0" err="1">
                          <a:solidFill>
                            <a:srgbClr val="C00000"/>
                          </a:solidFill>
                        </a:rPr>
                        <a:t>Noxiptilina</a:t>
                      </a:r>
                      <a:endParaRPr lang="en-US" sz="1000" b="1" dirty="0">
                        <a:solidFill>
                          <a:srgbClr val="C00000"/>
                        </a:solidFill>
                      </a:endParaRP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Caffeine</a:t>
                      </a:r>
                    </a:p>
                  </a:txBody>
                  <a:tcPr marL="68580" marR="68580" marT="34290" marB="34290"/>
                </a:tc>
                <a:extLst>
                  <a:ext uri="{0D108BD9-81ED-4DB2-BD59-A6C34878D82A}">
                    <a16:rowId xmlns:a16="http://schemas.microsoft.com/office/drawing/2014/main" val="2725929468"/>
                  </a:ext>
                </a:extLst>
              </a:tr>
              <a:tr h="278887">
                <a:tc>
                  <a:txBody>
                    <a:bodyPr/>
                    <a:lstStyle/>
                    <a:p>
                      <a:pPr algn="ctr"/>
                      <a:endParaRPr lang="en-US" sz="1000" b="1" dirty="0">
                        <a:solidFill>
                          <a:srgbClr val="7030A0"/>
                        </a:solidFill>
                      </a:endParaRP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Diethyl Phthalate</a:t>
                      </a: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1088029552"/>
                  </a:ext>
                </a:extLst>
              </a:tr>
              <a:tr h="278887">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Diethyl Phthalate</a:t>
                      </a:r>
                    </a:p>
                  </a:txBody>
                  <a:tcPr marL="68580" marR="68580" marT="34290" marB="34290"/>
                </a:tc>
                <a:tc>
                  <a:txBody>
                    <a:bodyPr/>
                    <a:lstStyle/>
                    <a:p>
                      <a:pPr algn="ctr"/>
                      <a:r>
                        <a:rPr lang="en-US" sz="1000" b="1" dirty="0">
                          <a:solidFill>
                            <a:srgbClr val="C00000"/>
                          </a:solidFill>
                        </a:rPr>
                        <a:t>Pyridine 3,4-difenil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rgbClr val="00B050"/>
                          </a:solidFill>
                        </a:rPr>
                        <a:t>Acetylcodeine</a:t>
                      </a:r>
                      <a:endParaRPr lang="en-US" sz="1000" b="1" dirty="0">
                        <a:solidFill>
                          <a:srgbClr val="00B050"/>
                        </a:solidFill>
                      </a:endParaRPr>
                    </a:p>
                  </a:txBody>
                  <a:tcPr marL="68580" marR="68580" marT="34290" marB="34290"/>
                </a:tc>
                <a:extLst>
                  <a:ext uri="{0D108BD9-81ED-4DB2-BD59-A6C34878D82A}">
                    <a16:rowId xmlns:a16="http://schemas.microsoft.com/office/drawing/2014/main" val="643463313"/>
                  </a:ext>
                </a:extLst>
              </a:tr>
              <a:tr h="278887">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Bumetrizole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Papaverine</a:t>
                      </a:r>
                    </a:p>
                  </a:txBody>
                  <a:tcPr marL="68580" marR="68580" marT="34290" marB="34290"/>
                </a:tc>
                <a:extLst>
                  <a:ext uri="{0D108BD9-81ED-4DB2-BD59-A6C34878D82A}">
                    <a16:rowId xmlns:a16="http://schemas.microsoft.com/office/drawing/2014/main" val="122013995"/>
                  </a:ext>
                </a:extLst>
              </a:tr>
              <a:tr h="278887">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err="1">
                          <a:solidFill>
                            <a:srgbClr val="00B050"/>
                          </a:solidFill>
                        </a:rPr>
                        <a:t>Acetylcodeine</a:t>
                      </a:r>
                      <a:r>
                        <a:rPr lang="en-US" sz="1000" b="1" dirty="0">
                          <a:solidFill>
                            <a:srgbClr val="00B050"/>
                          </a:solidFill>
                        </a:rPr>
                        <a:t> </a:t>
                      </a: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3718815799"/>
                  </a:ext>
                </a:extLst>
              </a:tr>
              <a:tr h="278887">
                <a:tc>
                  <a:txBody>
                    <a:bodyPr/>
                    <a:lstStyle/>
                    <a:p>
                      <a:pPr algn="ctr"/>
                      <a:endParaRPr lang="en-US" sz="1000" b="1" dirty="0">
                        <a:solidFill>
                          <a:srgbClr val="C00000"/>
                        </a:solidFill>
                      </a:endParaRP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266427770"/>
                  </a:ext>
                </a:extLst>
              </a:tr>
              <a:tr h="278887">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77437132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4232060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712704240"/>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algn="ctr"/>
            <a:r>
              <a:rPr lang="en-US" sz="1650" b="1" dirty="0"/>
              <a:t> </a:t>
            </a:r>
            <a:r>
              <a:rPr lang="en-US" sz="1650" b="1" dirty="0">
                <a:effectLst>
                  <a:outerShdw blurRad="38100" dist="38100" dir="2700000" algn="tl">
                    <a:srgbClr val="000000">
                      <a:alpha val="43137"/>
                    </a:srgbClr>
                  </a:outerShdw>
                </a:effectLst>
              </a:rPr>
              <a:t>Ecuador Street-level Drug Samples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151002" y="2832113"/>
            <a:ext cx="1214306" cy="2042867"/>
          </a:xfrm>
          <a:prstGeom prst="rect">
            <a:avLst/>
          </a:prstGeom>
          <a:noFill/>
        </p:spPr>
        <p:txBody>
          <a:bodyPr wrap="square" rtlCol="0">
            <a:spAutoFit/>
          </a:bodyPr>
          <a:lstStyle/>
          <a:p>
            <a:r>
              <a:rPr lang="en-US" sz="975" dirty="0"/>
              <a:t>Legend:</a:t>
            </a:r>
          </a:p>
          <a:p>
            <a:endParaRPr lang="en-US" sz="975" dirty="0"/>
          </a:p>
          <a:p>
            <a:r>
              <a:rPr lang="en-US" sz="975" b="1" dirty="0"/>
              <a:t>Black</a:t>
            </a:r>
            <a:r>
              <a:rPr lang="en-US" sz="975" dirty="0"/>
              <a:t> = controlled drugs</a:t>
            </a:r>
          </a:p>
          <a:p>
            <a:endParaRPr lang="en-US" sz="975" dirty="0"/>
          </a:p>
          <a:p>
            <a:r>
              <a:rPr lang="en-US" sz="975" b="1" dirty="0">
                <a:solidFill>
                  <a:srgbClr val="7030A0"/>
                </a:solidFill>
              </a:rPr>
              <a:t>Purple</a:t>
            </a:r>
            <a:r>
              <a:rPr lang="en-US" sz="975" dirty="0"/>
              <a:t> = </a:t>
            </a:r>
            <a:r>
              <a:rPr lang="en-US" sz="975" dirty="0" err="1"/>
              <a:t>fentanyls</a:t>
            </a:r>
            <a:endParaRPr lang="en-US" sz="975" dirty="0"/>
          </a:p>
          <a:p>
            <a:endParaRPr lang="en-US" sz="975" dirty="0"/>
          </a:p>
          <a:p>
            <a:r>
              <a:rPr lang="en-US" sz="975" b="1" dirty="0">
                <a:solidFill>
                  <a:srgbClr val="C00000"/>
                </a:solidFill>
              </a:rPr>
              <a:t>Red</a:t>
            </a:r>
            <a:r>
              <a:rPr lang="en-US" sz="975" dirty="0"/>
              <a:t> = adulterants</a:t>
            </a:r>
          </a:p>
          <a:p>
            <a:endParaRPr lang="en-US" sz="975" dirty="0"/>
          </a:p>
          <a:p>
            <a:r>
              <a:rPr lang="en-US" sz="975" b="1" dirty="0">
                <a:solidFill>
                  <a:srgbClr val="00B050"/>
                </a:solidFill>
              </a:rPr>
              <a:t>Green</a:t>
            </a:r>
            <a:r>
              <a:rPr lang="en-US" sz="975" dirty="0"/>
              <a:t> = impurities from heroin manufacturing process</a:t>
            </a:r>
          </a:p>
        </p:txBody>
      </p:sp>
    </p:spTree>
    <p:extLst>
      <p:ext uri="{BB962C8B-B14F-4D97-AF65-F5344CB8AC3E}">
        <p14:creationId xmlns:p14="http://schemas.microsoft.com/office/powerpoint/2010/main" val="4175818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1" cy="4183305"/>
        </p:xfrm>
        <a:graphic>
          <a:graphicData uri="http://schemas.openxmlformats.org/drawingml/2006/table">
            <a:tbl>
              <a:tblPr firstRow="1" bandRow="1">
                <a:tableStyleId>{5C22544A-7EE6-4342-B048-85BDC9FD1C3A}</a:tableStyleId>
              </a:tblPr>
              <a:tblGrid>
                <a:gridCol w="1230053">
                  <a:extLst>
                    <a:ext uri="{9D8B030D-6E8A-4147-A177-3AD203B41FA5}">
                      <a16:colId xmlns:a16="http://schemas.microsoft.com/office/drawing/2014/main" val="4085896743"/>
                    </a:ext>
                  </a:extLst>
                </a:gridCol>
                <a:gridCol w="1219982">
                  <a:extLst>
                    <a:ext uri="{9D8B030D-6E8A-4147-A177-3AD203B41FA5}">
                      <a16:colId xmlns:a16="http://schemas.microsoft.com/office/drawing/2014/main" val="36869164"/>
                    </a:ext>
                  </a:extLst>
                </a:gridCol>
                <a:gridCol w="1219982">
                  <a:extLst>
                    <a:ext uri="{9D8B030D-6E8A-4147-A177-3AD203B41FA5}">
                      <a16:colId xmlns:a16="http://schemas.microsoft.com/office/drawing/2014/main" val="249267106"/>
                    </a:ext>
                  </a:extLst>
                </a:gridCol>
                <a:gridCol w="1219982">
                  <a:extLst>
                    <a:ext uri="{9D8B030D-6E8A-4147-A177-3AD203B41FA5}">
                      <a16:colId xmlns:a16="http://schemas.microsoft.com/office/drawing/2014/main" val="3023441377"/>
                    </a:ext>
                  </a:extLst>
                </a:gridCol>
                <a:gridCol w="1219982">
                  <a:extLst>
                    <a:ext uri="{9D8B030D-6E8A-4147-A177-3AD203B41FA5}">
                      <a16:colId xmlns:a16="http://schemas.microsoft.com/office/drawing/2014/main" val="2925770260"/>
                    </a:ext>
                  </a:extLst>
                </a:gridCol>
              </a:tblGrid>
              <a:tr h="278887">
                <a:tc>
                  <a:txBody>
                    <a:bodyPr/>
                    <a:lstStyle/>
                    <a:p>
                      <a:pPr algn="ctr"/>
                      <a:r>
                        <a:rPr lang="en-US" sz="1000" b="1" dirty="0"/>
                        <a:t>S AFRICA</a:t>
                      </a:r>
                    </a:p>
                  </a:txBody>
                  <a:tcPr marL="68580" marR="68580" marT="34290" marB="34290"/>
                </a:tc>
                <a:tc>
                  <a:txBody>
                    <a:bodyPr/>
                    <a:lstStyle/>
                    <a:p>
                      <a:pPr algn="ctr"/>
                      <a:r>
                        <a:rPr lang="en-US" sz="1000" b="1" dirty="0"/>
                        <a:t>S AFRICA</a:t>
                      </a:r>
                    </a:p>
                  </a:txBody>
                  <a:tcPr marL="68580" marR="68580" marT="34290" marB="34290"/>
                </a:tc>
                <a:tc>
                  <a:txBody>
                    <a:bodyPr/>
                    <a:lstStyle/>
                    <a:p>
                      <a:pPr algn="ctr"/>
                      <a:r>
                        <a:rPr lang="en-US" sz="1000" b="1" dirty="0"/>
                        <a:t>S AFRICA</a:t>
                      </a:r>
                    </a:p>
                  </a:txBody>
                  <a:tcPr marL="68580" marR="68580" marT="34290" marB="34290"/>
                </a:tc>
                <a:tc>
                  <a:txBody>
                    <a:bodyPr/>
                    <a:lstStyle/>
                    <a:p>
                      <a:pPr algn="ctr"/>
                      <a:r>
                        <a:rPr lang="en-US" sz="1000" b="1" dirty="0"/>
                        <a:t>S AFRICA</a:t>
                      </a:r>
                    </a:p>
                  </a:txBody>
                  <a:tcPr marL="68580" marR="68580" marT="34290" marB="34290"/>
                </a:tc>
                <a:tc>
                  <a:txBody>
                    <a:bodyPr/>
                    <a:lstStyle/>
                    <a:p>
                      <a:pPr algn="ctr"/>
                      <a:r>
                        <a:rPr lang="en-US" sz="1000" b="1" dirty="0"/>
                        <a:t>S AFRICA</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t>Heroin</a:t>
                      </a:r>
                    </a:p>
                  </a:txBody>
                  <a:tcPr marL="68580" marR="68580" marT="34290" marB="34290"/>
                </a:tc>
                <a:tc>
                  <a:txBody>
                    <a:bodyPr/>
                    <a:lstStyle/>
                    <a:p>
                      <a:pPr algn="ctr"/>
                      <a:r>
                        <a:rPr lang="en-US" sz="1000" b="1" dirty="0"/>
                        <a:t>Cocaine</a:t>
                      </a:r>
                    </a:p>
                  </a:txBody>
                  <a:tcPr marL="68580" marR="68580" marT="34290" marB="34290"/>
                </a:tc>
                <a:tc>
                  <a:txBody>
                    <a:bodyPr/>
                    <a:lstStyle/>
                    <a:p>
                      <a:pPr algn="ctr"/>
                      <a:r>
                        <a:rPr lang="en-US" sz="1000" b="1" dirty="0"/>
                        <a:t>Cocaine </a:t>
                      </a:r>
                    </a:p>
                  </a:txBody>
                  <a:tcPr marL="68580" marR="68580" marT="34290" marB="34290"/>
                </a:tc>
                <a:tc>
                  <a:txBody>
                    <a:bodyPr/>
                    <a:lstStyle/>
                    <a:p>
                      <a:pPr algn="ctr"/>
                      <a:r>
                        <a:rPr lang="en-US" sz="1000" b="1" dirty="0"/>
                        <a:t>Cocaine</a:t>
                      </a:r>
                    </a:p>
                  </a:txBody>
                  <a:tcPr marL="68580" marR="68580" marT="34290" marB="34290"/>
                </a:tc>
                <a:tc>
                  <a:txBody>
                    <a:bodyPr/>
                    <a:lstStyle/>
                    <a:p>
                      <a:pPr algn="ctr"/>
                      <a:endParaRPr lang="en-US" sz="1000" b="1" dirty="0"/>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000000"/>
                          </a:solidFill>
                        </a:rPr>
                        <a:t>Methamphetamine</a:t>
                      </a:r>
                    </a:p>
                  </a:txBody>
                  <a:tcPr marL="68580" marR="68580" marT="34290" marB="34290"/>
                </a:tc>
                <a:tc>
                  <a:txBody>
                    <a:bodyPr/>
                    <a:lstStyle/>
                    <a:p>
                      <a:pPr algn="ctr"/>
                      <a:r>
                        <a:rPr lang="en-US" sz="1000" b="1" dirty="0">
                          <a:solidFill>
                            <a:srgbClr val="C00000"/>
                          </a:solidFill>
                        </a:rPr>
                        <a:t>Levamisole</a:t>
                      </a:r>
                    </a:p>
                  </a:txBody>
                  <a:tcPr marL="68580" marR="68580" marT="34290" marB="34290"/>
                </a:tc>
                <a:tc>
                  <a:txBody>
                    <a:bodyPr/>
                    <a:lstStyle/>
                    <a:p>
                      <a:pPr algn="ctr"/>
                      <a:r>
                        <a:rPr lang="en-US" sz="1000" b="1" dirty="0">
                          <a:solidFill>
                            <a:srgbClr val="2D024B"/>
                          </a:solidFill>
                        </a:rPr>
                        <a:t>Heroin</a:t>
                      </a:r>
                    </a:p>
                  </a:txBody>
                  <a:tcPr marL="68580" marR="68580" marT="34290" marB="34290"/>
                </a:tc>
                <a:tc>
                  <a:txBody>
                    <a:bodyPr/>
                    <a:lstStyle/>
                    <a:p>
                      <a:pPr algn="ctr"/>
                      <a:endParaRPr lang="en-US" sz="1000" b="1" dirty="0">
                        <a:solidFill>
                          <a:srgbClr val="7030A0"/>
                        </a:solidFill>
                      </a:endParaRP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solidFill>
                            <a:srgbClr val="C00000"/>
                          </a:solidFill>
                        </a:rPr>
                        <a:t>Acetaminophen</a:t>
                      </a: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endParaRPr lang="en-US" sz="1000" b="1" dirty="0">
                        <a:solidFill>
                          <a:srgbClr val="7030A0"/>
                        </a:solidFill>
                      </a:endParaRPr>
                    </a:p>
                  </a:txBody>
                  <a:tcPr marL="68580" marR="68580" marT="34290" marB="34290"/>
                </a:tc>
                <a:extLst>
                  <a:ext uri="{0D108BD9-81ED-4DB2-BD59-A6C34878D82A}">
                    <a16:rowId xmlns:a16="http://schemas.microsoft.com/office/drawing/2014/main" val="2725929468"/>
                  </a:ext>
                </a:extLst>
              </a:tr>
              <a:tr h="278887">
                <a:tc>
                  <a:txBody>
                    <a:bodyPr/>
                    <a:lstStyle/>
                    <a:p>
                      <a:pPr algn="ctr"/>
                      <a:r>
                        <a:rPr lang="en-US" sz="1000" b="1" dirty="0">
                          <a:solidFill>
                            <a:srgbClr val="C00000"/>
                          </a:solidFill>
                        </a:rPr>
                        <a:t>Caffeine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7030A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088029552"/>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rgbClr val="C00000"/>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rgbClr val="C00000"/>
                        </a:solidFill>
                      </a:endParaRPr>
                    </a:p>
                  </a:txBody>
                  <a:tcPr marL="68580" marR="68580" marT="34290" marB="34290"/>
                </a:tc>
                <a:extLst>
                  <a:ext uri="{0D108BD9-81ED-4DB2-BD59-A6C34878D82A}">
                    <a16:rowId xmlns:a16="http://schemas.microsoft.com/office/drawing/2014/main" val="643463313"/>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22013995"/>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3718815799"/>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266427770"/>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77437132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4232060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712704240"/>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algn="ctr"/>
            <a:r>
              <a:rPr lang="en-US" sz="1650" b="1" dirty="0"/>
              <a:t> </a:t>
            </a:r>
            <a:r>
              <a:rPr lang="en-US" sz="1650" b="1" dirty="0">
                <a:effectLst>
                  <a:outerShdw blurRad="38100" dist="38100" dir="2700000" algn="tl">
                    <a:srgbClr val="000000">
                      <a:alpha val="43137"/>
                    </a:srgbClr>
                  </a:outerShdw>
                </a:effectLst>
              </a:rPr>
              <a:t>South Africa Street-level Drug Samples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151002" y="2832113"/>
            <a:ext cx="1214306" cy="2042867"/>
          </a:xfrm>
          <a:prstGeom prst="rect">
            <a:avLst/>
          </a:prstGeom>
          <a:noFill/>
        </p:spPr>
        <p:txBody>
          <a:bodyPr wrap="square" rtlCol="0">
            <a:spAutoFit/>
          </a:bodyPr>
          <a:lstStyle/>
          <a:p>
            <a:r>
              <a:rPr lang="en-US" sz="975" dirty="0"/>
              <a:t>Legend:</a:t>
            </a:r>
          </a:p>
          <a:p>
            <a:endParaRPr lang="en-US" sz="975" dirty="0"/>
          </a:p>
          <a:p>
            <a:r>
              <a:rPr lang="en-US" sz="975" b="1" dirty="0"/>
              <a:t>Black</a:t>
            </a:r>
            <a:r>
              <a:rPr lang="en-US" sz="975" dirty="0"/>
              <a:t> = controlled drugs</a:t>
            </a:r>
          </a:p>
          <a:p>
            <a:endParaRPr lang="en-US" sz="975" dirty="0"/>
          </a:p>
          <a:p>
            <a:r>
              <a:rPr lang="en-US" sz="975" b="1" dirty="0">
                <a:solidFill>
                  <a:srgbClr val="7030A0"/>
                </a:solidFill>
              </a:rPr>
              <a:t>Purple</a:t>
            </a:r>
            <a:r>
              <a:rPr lang="en-US" sz="975" dirty="0"/>
              <a:t> = </a:t>
            </a:r>
            <a:r>
              <a:rPr lang="en-US" sz="975" dirty="0" err="1"/>
              <a:t>fentanyls</a:t>
            </a:r>
            <a:endParaRPr lang="en-US" sz="975" dirty="0"/>
          </a:p>
          <a:p>
            <a:endParaRPr lang="en-US" sz="975" dirty="0"/>
          </a:p>
          <a:p>
            <a:r>
              <a:rPr lang="en-US" sz="975" b="1" dirty="0">
                <a:solidFill>
                  <a:srgbClr val="C00000"/>
                </a:solidFill>
              </a:rPr>
              <a:t>Red</a:t>
            </a:r>
            <a:r>
              <a:rPr lang="en-US" sz="975" dirty="0"/>
              <a:t> = adulterants</a:t>
            </a:r>
          </a:p>
          <a:p>
            <a:endParaRPr lang="en-US" sz="975" dirty="0"/>
          </a:p>
          <a:p>
            <a:r>
              <a:rPr lang="en-US" sz="975" b="1" dirty="0">
                <a:solidFill>
                  <a:srgbClr val="00B050"/>
                </a:solidFill>
              </a:rPr>
              <a:t>Green</a:t>
            </a:r>
            <a:r>
              <a:rPr lang="en-US" sz="975" dirty="0"/>
              <a:t> = impurities from heroin manufacturing process</a:t>
            </a:r>
          </a:p>
        </p:txBody>
      </p:sp>
    </p:spTree>
    <p:extLst>
      <p:ext uri="{BB962C8B-B14F-4D97-AF65-F5344CB8AC3E}">
        <p14:creationId xmlns:p14="http://schemas.microsoft.com/office/powerpoint/2010/main" val="3963312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DF1B-F8D9-43E5-9D18-6A3D3978C9EA}"/>
              </a:ext>
            </a:extLst>
          </p:cNvPr>
          <p:cNvSpPr>
            <a:spLocks noGrp="1"/>
          </p:cNvSpPr>
          <p:nvPr>
            <p:ph type="title"/>
          </p:nvPr>
        </p:nvSpPr>
        <p:spPr/>
        <p:txBody>
          <a:bodyPr/>
          <a:lstStyle/>
          <a:p>
            <a:r>
              <a:rPr lang="en-US" dirty="0"/>
              <a:t>Multiple Drugs/Adulterants/Impurities (12)</a:t>
            </a:r>
          </a:p>
        </p:txBody>
      </p:sp>
      <p:sp>
        <p:nvSpPr>
          <p:cNvPr id="3" name="Content Placeholder 2">
            <a:extLst>
              <a:ext uri="{FF2B5EF4-FFF2-40B4-BE49-F238E27FC236}">
                <a16:creationId xmlns:a16="http://schemas.microsoft.com/office/drawing/2014/main" id="{3D55472E-69A4-483C-9403-19AEEEC4CEA7}"/>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1E331190-3CC7-49B3-AD25-1C2A03C6BFCE}"/>
              </a:ext>
            </a:extLst>
          </p:cNvPr>
          <p:cNvGraphicFramePr>
            <a:graphicFrameLocks noChangeAspect="1"/>
          </p:cNvGraphicFramePr>
          <p:nvPr/>
        </p:nvGraphicFramePr>
        <p:xfrm>
          <a:off x="457200" y="1200151"/>
          <a:ext cx="8162925" cy="3394472"/>
        </p:xfrm>
        <a:graphic>
          <a:graphicData uri="http://schemas.openxmlformats.org/presentationml/2006/ole">
            <mc:AlternateContent xmlns:mc="http://schemas.openxmlformats.org/markup-compatibility/2006">
              <mc:Choice xmlns:v="urn:schemas-microsoft-com:vml" Requires="v">
                <p:oleObj spid="_x0000_s2199" name="Worksheet" r:id="rId3" imgW="6200685" imgH="2305245" progId="Excel.Sheet.12">
                  <p:embed/>
                </p:oleObj>
              </mc:Choice>
              <mc:Fallback>
                <p:oleObj name="Worksheet" r:id="rId3" imgW="6200685" imgH="2305245" progId="Excel.Sheet.12">
                  <p:embed/>
                  <p:pic>
                    <p:nvPicPr>
                      <p:cNvPr id="4" name="Object 3">
                        <a:extLst>
                          <a:ext uri="{FF2B5EF4-FFF2-40B4-BE49-F238E27FC236}">
                            <a16:creationId xmlns:a16="http://schemas.microsoft.com/office/drawing/2014/main" id="{1E331190-3CC7-49B3-AD25-1C2A03C6BFCE}"/>
                          </a:ext>
                        </a:extLst>
                      </p:cNvPr>
                      <p:cNvPicPr/>
                      <p:nvPr/>
                    </p:nvPicPr>
                    <p:blipFill>
                      <a:blip r:embed="rId4"/>
                      <a:stretch>
                        <a:fillRect/>
                      </a:stretch>
                    </p:blipFill>
                    <p:spPr>
                      <a:xfrm>
                        <a:off x="457200" y="1200151"/>
                        <a:ext cx="8162925" cy="3394472"/>
                      </a:xfrm>
                      <a:prstGeom prst="rect">
                        <a:avLst/>
                      </a:prstGeom>
                    </p:spPr>
                  </p:pic>
                </p:oleObj>
              </mc:Fallback>
            </mc:AlternateContent>
          </a:graphicData>
        </a:graphic>
      </p:graphicFrame>
    </p:spTree>
    <p:extLst>
      <p:ext uri="{BB962C8B-B14F-4D97-AF65-F5344CB8AC3E}">
        <p14:creationId xmlns:p14="http://schemas.microsoft.com/office/powerpoint/2010/main" val="216155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2F3C-65EE-4A89-95BD-D25B215B0427}"/>
              </a:ext>
            </a:extLst>
          </p:cNvPr>
          <p:cNvSpPr>
            <a:spLocks noGrp="1"/>
          </p:cNvSpPr>
          <p:nvPr>
            <p:ph type="title"/>
          </p:nvPr>
        </p:nvSpPr>
        <p:spPr>
          <a:xfrm>
            <a:off x="457200" y="205979"/>
            <a:ext cx="8229600" cy="649699"/>
          </a:xfrm>
        </p:spPr>
        <p:txBody>
          <a:bodyPr/>
          <a:lstStyle/>
          <a:p>
            <a:r>
              <a:rPr lang="en-US" b="1" dirty="0"/>
              <a:t>Speedballs are Dangerous</a:t>
            </a:r>
            <a:endParaRPr lang="en-US" dirty="0"/>
          </a:p>
        </p:txBody>
      </p:sp>
      <p:pic>
        <p:nvPicPr>
          <p:cNvPr id="9" name="Content Placeholder 8">
            <a:extLst>
              <a:ext uri="{FF2B5EF4-FFF2-40B4-BE49-F238E27FC236}">
                <a16:creationId xmlns:a16="http://schemas.microsoft.com/office/drawing/2014/main" id="{5172DEB4-DD4B-490A-9ADE-5F34A3BEB2EF}"/>
              </a:ext>
            </a:extLst>
          </p:cNvPr>
          <p:cNvPicPr>
            <a:picLocks noGrp="1" noChangeAspect="1"/>
          </p:cNvPicPr>
          <p:nvPr>
            <p:ph sz="half" idx="1"/>
          </p:nvPr>
        </p:nvPicPr>
        <p:blipFill>
          <a:blip r:embed="rId2"/>
          <a:stretch>
            <a:fillRect/>
          </a:stretch>
        </p:blipFill>
        <p:spPr>
          <a:xfrm>
            <a:off x="408963" y="987804"/>
            <a:ext cx="3915563" cy="4020424"/>
          </a:xfrm>
          <a:prstGeom prst="rect">
            <a:avLst/>
          </a:prstGeom>
        </p:spPr>
      </p:pic>
      <p:pic>
        <p:nvPicPr>
          <p:cNvPr id="8" name="Content Placeholder 4">
            <a:extLst>
              <a:ext uri="{FF2B5EF4-FFF2-40B4-BE49-F238E27FC236}">
                <a16:creationId xmlns:a16="http://schemas.microsoft.com/office/drawing/2014/main" id="{2666B6FE-AD8C-4458-BEEF-E2E154655C5E}"/>
              </a:ext>
            </a:extLst>
          </p:cNvPr>
          <p:cNvPicPr>
            <a:picLocks noGrp="1" noChangeAspect="1"/>
          </p:cNvPicPr>
          <p:nvPr>
            <p:ph sz="half" idx="2"/>
          </p:nvPr>
        </p:nvPicPr>
        <p:blipFill>
          <a:blip r:embed="rId3"/>
          <a:stretch>
            <a:fillRect/>
          </a:stretch>
        </p:blipFill>
        <p:spPr>
          <a:xfrm>
            <a:off x="4819475" y="1057013"/>
            <a:ext cx="3867325" cy="3880509"/>
          </a:xfrm>
          <a:prstGeom prst="rect">
            <a:avLst/>
          </a:prstGeom>
        </p:spPr>
      </p:pic>
    </p:spTree>
    <p:extLst>
      <p:ext uri="{BB962C8B-B14F-4D97-AF65-F5344CB8AC3E}">
        <p14:creationId xmlns:p14="http://schemas.microsoft.com/office/powerpoint/2010/main" val="32116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F96B-89D1-42C7-ADFF-BB07027CD673}"/>
              </a:ext>
            </a:extLst>
          </p:cNvPr>
          <p:cNvSpPr>
            <a:spLocks noGrp="1"/>
          </p:cNvSpPr>
          <p:nvPr>
            <p:ph type="title"/>
          </p:nvPr>
        </p:nvSpPr>
        <p:spPr>
          <a:xfrm>
            <a:off x="457200" y="205979"/>
            <a:ext cx="8229600" cy="744075"/>
          </a:xfrm>
        </p:spPr>
        <p:txBody>
          <a:bodyPr>
            <a:normAutofit fontScale="90000"/>
          </a:bodyPr>
          <a:lstStyle/>
          <a:p>
            <a:r>
              <a:rPr lang="en-US" b="1" dirty="0">
                <a:effectLst>
                  <a:outerShdw blurRad="38100" dist="38100" dir="2700000" algn="tl">
                    <a:srgbClr val="000000">
                      <a:alpha val="43137"/>
                    </a:srgbClr>
                  </a:outerShdw>
                </a:effectLst>
              </a:rPr>
              <a:t>Super Speedball Effect</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[Quintuple Depressant / Double Stimulant]</a:t>
            </a:r>
          </a:p>
        </p:txBody>
      </p:sp>
      <p:pic>
        <p:nvPicPr>
          <p:cNvPr id="6" name="Content Placeholder 5">
            <a:extLst>
              <a:ext uri="{FF2B5EF4-FFF2-40B4-BE49-F238E27FC236}">
                <a16:creationId xmlns:a16="http://schemas.microsoft.com/office/drawing/2014/main" id="{9358711C-75B6-4CC8-94E5-23190E788B31}"/>
              </a:ext>
            </a:extLst>
          </p:cNvPr>
          <p:cNvPicPr>
            <a:picLocks noGrp="1" noChangeAspect="1"/>
          </p:cNvPicPr>
          <p:nvPr>
            <p:ph sz="half" idx="1"/>
          </p:nvPr>
        </p:nvPicPr>
        <p:blipFill>
          <a:blip r:embed="rId2"/>
          <a:stretch>
            <a:fillRect/>
          </a:stretch>
        </p:blipFill>
        <p:spPr>
          <a:xfrm>
            <a:off x="457200" y="1208015"/>
            <a:ext cx="3236054" cy="3729507"/>
          </a:xfrm>
          <a:prstGeom prst="rect">
            <a:avLst/>
          </a:prstGeom>
        </p:spPr>
      </p:pic>
      <p:pic>
        <p:nvPicPr>
          <p:cNvPr id="5" name="Content Placeholder 4">
            <a:extLst>
              <a:ext uri="{FF2B5EF4-FFF2-40B4-BE49-F238E27FC236}">
                <a16:creationId xmlns:a16="http://schemas.microsoft.com/office/drawing/2014/main" id="{B4690FA9-B16E-4DA4-B5BE-2A3C105AC6FE}"/>
              </a:ext>
            </a:extLst>
          </p:cNvPr>
          <p:cNvPicPr>
            <a:picLocks noGrp="1" noChangeAspect="1"/>
          </p:cNvPicPr>
          <p:nvPr>
            <p:ph sz="half" idx="2"/>
          </p:nvPr>
        </p:nvPicPr>
        <p:blipFill>
          <a:blip r:embed="rId3"/>
          <a:stretch>
            <a:fillRect/>
          </a:stretch>
        </p:blipFill>
        <p:spPr>
          <a:xfrm>
            <a:off x="3888298" y="1208015"/>
            <a:ext cx="4995644" cy="3806504"/>
          </a:xfrm>
          <a:prstGeom prst="rect">
            <a:avLst/>
          </a:prstGeom>
        </p:spPr>
      </p:pic>
    </p:spTree>
    <p:extLst>
      <p:ext uri="{BB962C8B-B14F-4D97-AF65-F5344CB8AC3E}">
        <p14:creationId xmlns:p14="http://schemas.microsoft.com/office/powerpoint/2010/main" val="2483069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5E4C-3D22-478A-AE70-9FF2DF990A25}"/>
              </a:ext>
            </a:extLst>
          </p:cNvPr>
          <p:cNvSpPr>
            <a:spLocks noGrp="1"/>
          </p:cNvSpPr>
          <p:nvPr>
            <p:ph type="title"/>
          </p:nvPr>
        </p:nvSpPr>
        <p:spPr/>
        <p:txBody>
          <a:bodyPr>
            <a:normAutofit/>
          </a:bodyPr>
          <a:lstStyle/>
          <a:p>
            <a:r>
              <a:rPr lang="en-US" altLang="en-US" sz="2200" b="1" dirty="0"/>
              <a:t>What</a:t>
            </a:r>
            <a:r>
              <a:rPr lang="en-US" altLang="en-US" sz="2200" b="1" i="1" dirty="0"/>
              <a:t> </a:t>
            </a:r>
            <a:r>
              <a:rPr lang="en-US" altLang="en-US" sz="2200" b="1" dirty="0"/>
              <a:t>effects do </a:t>
            </a:r>
            <a:r>
              <a:rPr lang="en-US" altLang="en-US" sz="2200" b="1" dirty="0">
                <a:solidFill>
                  <a:srgbClr val="C00000"/>
                </a:solidFill>
              </a:rPr>
              <a:t>adulterants</a:t>
            </a:r>
            <a:r>
              <a:rPr lang="en-US" altLang="en-US" sz="2200" b="1" dirty="0"/>
              <a:t> have on </a:t>
            </a:r>
            <a:r>
              <a:rPr lang="en-US" altLang="en-US" sz="2200" b="1" i="1" dirty="0">
                <a:solidFill>
                  <a:srgbClr val="FFFF00"/>
                </a:solidFill>
              </a:rPr>
              <a:t>Naloxone</a:t>
            </a:r>
            <a:r>
              <a:rPr lang="en-US" altLang="en-US" sz="2200" b="1" i="1" dirty="0"/>
              <a:t>, </a:t>
            </a:r>
            <a:r>
              <a:rPr lang="en-US" altLang="en-US" sz="2200" b="1" dirty="0"/>
              <a:t>an opioid antagonist designed to rapidly reverse opioid overdose?</a:t>
            </a:r>
            <a:endParaRPr lang="en-US" sz="2200" dirty="0"/>
          </a:p>
        </p:txBody>
      </p:sp>
      <p:sp>
        <p:nvSpPr>
          <p:cNvPr id="3" name="Content Placeholder 2">
            <a:extLst>
              <a:ext uri="{FF2B5EF4-FFF2-40B4-BE49-F238E27FC236}">
                <a16:creationId xmlns:a16="http://schemas.microsoft.com/office/drawing/2014/main" id="{89951EFA-578E-4B70-8A75-75436BF3BF84}"/>
              </a:ext>
            </a:extLst>
          </p:cNvPr>
          <p:cNvSpPr>
            <a:spLocks noGrp="1"/>
          </p:cNvSpPr>
          <p:nvPr>
            <p:ph idx="1"/>
          </p:nvPr>
        </p:nvSpPr>
        <p:spPr>
          <a:xfrm>
            <a:off x="457200" y="1200151"/>
            <a:ext cx="8229600" cy="3737370"/>
          </a:xfrm>
        </p:spPr>
        <p:txBody>
          <a:bodyPr>
            <a:normAutofit fontScale="55000" lnSpcReduction="20000"/>
          </a:bodyPr>
          <a:lstStyle/>
          <a:p>
            <a:r>
              <a:rPr lang="en-US" sz="3300" dirty="0"/>
              <a:t>Naloxone only partially reverses the toxic effects of </a:t>
            </a:r>
            <a:r>
              <a:rPr lang="en-US" sz="3300" b="1" dirty="0">
                <a:solidFill>
                  <a:srgbClr val="C00000"/>
                </a:solidFill>
              </a:rPr>
              <a:t>Tramadol</a:t>
            </a:r>
            <a:r>
              <a:rPr lang="en-US" sz="3300" dirty="0"/>
              <a:t> overdose and may increase the risk of seizures.</a:t>
            </a:r>
            <a:r>
              <a:rPr lang="en-US" sz="3300" b="1" dirty="0"/>
              <a:t>*</a:t>
            </a:r>
          </a:p>
          <a:p>
            <a:pPr marL="0" indent="0">
              <a:buNone/>
            </a:pPr>
            <a:endParaRPr lang="en-US" sz="3300" b="1" dirty="0"/>
          </a:p>
          <a:p>
            <a:r>
              <a:rPr lang="en-US" sz="3300" dirty="0"/>
              <a:t>Naloxone will not reverse overdose resulting from non-opioid drugs, like </a:t>
            </a:r>
            <a:r>
              <a:rPr lang="en-US" sz="3300" b="1" dirty="0">
                <a:solidFill>
                  <a:srgbClr val="C00000"/>
                </a:solidFill>
              </a:rPr>
              <a:t>benzodiazepines</a:t>
            </a:r>
            <a:r>
              <a:rPr lang="en-US" sz="3300" dirty="0"/>
              <a:t> (e.g., </a:t>
            </a:r>
            <a:r>
              <a:rPr lang="en-US" sz="3300" b="1" dirty="0">
                <a:solidFill>
                  <a:srgbClr val="C00000"/>
                </a:solidFill>
              </a:rPr>
              <a:t>alprazolam</a:t>
            </a:r>
            <a:r>
              <a:rPr lang="en-US" sz="3300" dirty="0"/>
              <a:t>).</a:t>
            </a:r>
            <a:r>
              <a:rPr lang="en-US" sz="3300" b="1" dirty="0"/>
              <a:t>**</a:t>
            </a:r>
          </a:p>
          <a:p>
            <a:pPr marL="0" indent="0">
              <a:buNone/>
            </a:pPr>
            <a:endParaRPr lang="en-US" sz="3300" b="1" dirty="0"/>
          </a:p>
          <a:p>
            <a:r>
              <a:rPr lang="en-US" sz="3300" dirty="0"/>
              <a:t>The effects of multiple toxic adulterants, controlled drugs, and impurities from the heroin manufacturing process in individual drug samples on Naloxone are unknown, as are the synergistic and poisonous effects of these drug combinations on the user. </a:t>
            </a:r>
          </a:p>
          <a:p>
            <a:pPr marL="0" indent="0">
              <a:buNone/>
            </a:pPr>
            <a:endParaRPr lang="en-US" sz="3300" dirty="0"/>
          </a:p>
          <a:p>
            <a:pPr marL="0" indent="0">
              <a:buNone/>
            </a:pPr>
            <a:r>
              <a:rPr lang="en-US" sz="1200" dirty="0"/>
              <a:t>____________________________</a:t>
            </a:r>
          </a:p>
          <a:p>
            <a:pPr marL="0" indent="0">
              <a:buNone/>
            </a:pPr>
            <a:r>
              <a:rPr lang="en-US" sz="1800" b="1" dirty="0"/>
              <a:t>*</a:t>
            </a:r>
            <a:r>
              <a:rPr lang="en-US" sz="1800" dirty="0"/>
              <a:t>Rossi, S, ed. (2013). Australian Medicines Handbook (2013 ed.). Adelaide: The Australian Medicines Handbook Unit Trust. ISBN 978-0-9805790-9-3.</a:t>
            </a:r>
          </a:p>
          <a:p>
            <a:pPr marL="0" indent="0">
              <a:buNone/>
            </a:pPr>
            <a:endParaRPr lang="en-US" sz="1800" dirty="0"/>
          </a:p>
          <a:p>
            <a:pPr marL="0" indent="0">
              <a:buNone/>
            </a:pPr>
            <a:r>
              <a:rPr lang="en-US" sz="1800" b="1" dirty="0"/>
              <a:t>**</a:t>
            </a:r>
            <a:r>
              <a:rPr lang="en-US" sz="1800" dirty="0"/>
              <a:t>Bureau of Justice Assistance. Law Enforcement Naloxone Toolkit. BJA National Training and Technical Assistance Center. </a:t>
            </a:r>
          </a:p>
          <a:p>
            <a:endParaRPr lang="en-US" dirty="0"/>
          </a:p>
        </p:txBody>
      </p:sp>
    </p:spTree>
    <p:extLst>
      <p:ext uri="{BB962C8B-B14F-4D97-AF65-F5344CB8AC3E}">
        <p14:creationId xmlns:p14="http://schemas.microsoft.com/office/powerpoint/2010/main" val="22524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5E4C-3D22-478A-AE70-9FF2DF990A25}"/>
              </a:ext>
            </a:extLst>
          </p:cNvPr>
          <p:cNvSpPr>
            <a:spLocks noGrp="1"/>
          </p:cNvSpPr>
          <p:nvPr>
            <p:ph type="title"/>
          </p:nvPr>
        </p:nvSpPr>
        <p:spPr/>
        <p:txBody>
          <a:bodyPr>
            <a:normAutofit/>
          </a:bodyPr>
          <a:lstStyle/>
          <a:p>
            <a:r>
              <a:rPr lang="en-US" altLang="en-US" sz="2200" b="1" dirty="0"/>
              <a:t>What</a:t>
            </a:r>
            <a:r>
              <a:rPr lang="en-US" altLang="en-US" sz="2200" b="1" i="1" dirty="0"/>
              <a:t> </a:t>
            </a:r>
            <a:r>
              <a:rPr lang="en-US" altLang="en-US" sz="2200" b="1" dirty="0"/>
              <a:t>effect does </a:t>
            </a:r>
            <a:r>
              <a:rPr lang="en-US" altLang="en-US" sz="2200" b="1" dirty="0">
                <a:solidFill>
                  <a:srgbClr val="C00000"/>
                </a:solidFill>
              </a:rPr>
              <a:t>metamizole/dipyrone </a:t>
            </a:r>
            <a:r>
              <a:rPr lang="en-US" altLang="en-US" sz="2200" b="1" dirty="0"/>
              <a:t>have on </a:t>
            </a:r>
            <a:r>
              <a:rPr lang="en-US" altLang="en-US" sz="2200" b="1" i="1" dirty="0">
                <a:solidFill>
                  <a:srgbClr val="FFFF00"/>
                </a:solidFill>
              </a:rPr>
              <a:t>Naloxone</a:t>
            </a:r>
            <a:r>
              <a:rPr lang="en-US" altLang="en-US" sz="2200" b="1" i="1" dirty="0"/>
              <a:t>, </a:t>
            </a:r>
            <a:r>
              <a:rPr lang="en-US" altLang="en-US" sz="2200" b="1" dirty="0"/>
              <a:t>an opioid antagonist designed to rapidly reverse opioid overdose?</a:t>
            </a:r>
            <a:endParaRPr lang="en-US" sz="2200" dirty="0"/>
          </a:p>
        </p:txBody>
      </p:sp>
      <p:sp>
        <p:nvSpPr>
          <p:cNvPr id="3" name="Content Placeholder 2">
            <a:extLst>
              <a:ext uri="{FF2B5EF4-FFF2-40B4-BE49-F238E27FC236}">
                <a16:creationId xmlns:a16="http://schemas.microsoft.com/office/drawing/2014/main" id="{89951EFA-578E-4B70-8A75-75436BF3BF84}"/>
              </a:ext>
            </a:extLst>
          </p:cNvPr>
          <p:cNvSpPr>
            <a:spLocks noGrp="1"/>
          </p:cNvSpPr>
          <p:nvPr>
            <p:ph idx="1"/>
          </p:nvPr>
        </p:nvSpPr>
        <p:spPr>
          <a:xfrm>
            <a:off x="457200" y="1200151"/>
            <a:ext cx="8229600" cy="3737370"/>
          </a:xfrm>
        </p:spPr>
        <p:txBody>
          <a:bodyPr>
            <a:normAutofit fontScale="70000" lnSpcReduction="20000"/>
          </a:bodyPr>
          <a:lstStyle/>
          <a:p>
            <a:r>
              <a:rPr lang="en-US" sz="2600" dirty="0"/>
              <a:t>One study found that naloxone was unable to reverse the effect of </a:t>
            </a:r>
            <a:r>
              <a:rPr lang="en-US" sz="2600" b="1" dirty="0">
                <a:solidFill>
                  <a:srgbClr val="C00000"/>
                </a:solidFill>
              </a:rPr>
              <a:t>metamizole/dipyrone </a:t>
            </a:r>
            <a:r>
              <a:rPr lang="en-US" sz="2600" dirty="0"/>
              <a:t>alone or in combination with morphine.</a:t>
            </a:r>
            <a:r>
              <a:rPr lang="en-US" sz="2600" b="1" dirty="0"/>
              <a:t>*</a:t>
            </a:r>
          </a:p>
          <a:p>
            <a:pPr marL="0" indent="0">
              <a:buNone/>
            </a:pPr>
            <a:endParaRPr lang="en-US" sz="2600" b="1" dirty="0"/>
          </a:p>
          <a:p>
            <a:r>
              <a:rPr lang="en-US" sz="2600" dirty="0"/>
              <a:t>Another study found that a dose of naloxone that is completely effective to block morphine is only partially effective in blocking the supra-additive effects of morphine plus </a:t>
            </a:r>
            <a:r>
              <a:rPr lang="en-US" sz="2600" b="1" dirty="0">
                <a:solidFill>
                  <a:srgbClr val="C00000"/>
                </a:solidFill>
              </a:rPr>
              <a:t>dipyrone</a:t>
            </a:r>
            <a:r>
              <a:rPr lang="en-US" sz="2600" dirty="0"/>
              <a:t>.</a:t>
            </a:r>
            <a:r>
              <a:rPr lang="en-US" sz="2600" b="1" dirty="0"/>
              <a:t>**</a:t>
            </a:r>
          </a:p>
          <a:p>
            <a:pPr marL="0" indent="0">
              <a:buNone/>
            </a:pPr>
            <a:endParaRPr lang="en-US" sz="2600" b="1" dirty="0"/>
          </a:p>
          <a:p>
            <a:r>
              <a:rPr lang="en-US" sz="2600" dirty="0"/>
              <a:t>To almost abolish the potentiated effect produced by this combination, it is necessary to administer higher naloxone doses.</a:t>
            </a:r>
            <a:r>
              <a:rPr lang="en-US" sz="2600" b="1" dirty="0"/>
              <a:t>**</a:t>
            </a:r>
            <a:r>
              <a:rPr lang="en-US" sz="2600" dirty="0"/>
              <a:t> </a:t>
            </a:r>
          </a:p>
          <a:p>
            <a:pPr marL="0" indent="0">
              <a:buNone/>
            </a:pPr>
            <a:endParaRPr lang="en-US" sz="1800" dirty="0"/>
          </a:p>
          <a:p>
            <a:pPr marL="0" indent="0">
              <a:buNone/>
            </a:pPr>
            <a:r>
              <a:rPr lang="en-US" sz="1200" dirty="0"/>
              <a:t>____________________________</a:t>
            </a:r>
          </a:p>
          <a:p>
            <a:pPr marL="0" indent="0">
              <a:buNone/>
            </a:pPr>
            <a:r>
              <a:rPr lang="en-US" sz="1700" b="1" dirty="0"/>
              <a:t>*</a:t>
            </a:r>
            <a:r>
              <a:rPr lang="en-US" sz="1700" dirty="0"/>
              <a:t>Taylor J, et al. (1998). Metamizole potentiates morphine effects on visceral pain and evoked c-</a:t>
            </a:r>
            <a:r>
              <a:rPr lang="en-US" sz="1700" dirty="0" err="1"/>
              <a:t>Fos</a:t>
            </a:r>
            <a:r>
              <a:rPr lang="en-US" sz="1700" dirty="0"/>
              <a:t> immunoreactivity in spinal cord. Eur. J. </a:t>
            </a:r>
            <a:r>
              <a:rPr lang="en-US" sz="1700" dirty="0" err="1"/>
              <a:t>Pharmacol</a:t>
            </a:r>
            <a:r>
              <a:rPr lang="en-US" sz="1700" dirty="0"/>
              <a:t>. 351, 39-47. </a:t>
            </a:r>
          </a:p>
          <a:p>
            <a:pPr marL="0" indent="0">
              <a:buNone/>
            </a:pPr>
            <a:endParaRPr lang="en-US" sz="1700" dirty="0"/>
          </a:p>
          <a:p>
            <a:pPr marL="0" indent="0">
              <a:buNone/>
            </a:pPr>
            <a:r>
              <a:rPr lang="en-US" sz="1700" b="1" dirty="0"/>
              <a:t>**</a:t>
            </a:r>
            <a:r>
              <a:rPr lang="en-US" sz="1700" dirty="0"/>
              <a:t>Hernandez-Delgadillo G &amp; Cruz S. (2006). Endogenous opioids are involved in morphine and dipyrone analgesic potentiation in the tail flick test in rats. Eur. J. of </a:t>
            </a:r>
            <a:r>
              <a:rPr lang="en-US" sz="1700" dirty="0" err="1"/>
              <a:t>Pharmacol</a:t>
            </a:r>
            <a:r>
              <a:rPr lang="en-US" sz="1700" dirty="0"/>
              <a:t>. 546, 54-59. </a:t>
            </a:r>
          </a:p>
          <a:p>
            <a:pPr marL="0" indent="0">
              <a:buNone/>
            </a:pPr>
            <a:endParaRPr lang="en-US" sz="1800" dirty="0"/>
          </a:p>
          <a:p>
            <a:endParaRPr lang="en-US" dirty="0"/>
          </a:p>
        </p:txBody>
      </p:sp>
    </p:spTree>
    <p:extLst>
      <p:ext uri="{BB962C8B-B14F-4D97-AF65-F5344CB8AC3E}">
        <p14:creationId xmlns:p14="http://schemas.microsoft.com/office/powerpoint/2010/main" val="4165403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60955-C7CF-4DF9-B987-401A00F1A00C}"/>
              </a:ext>
            </a:extLst>
          </p:cNvPr>
          <p:cNvSpPr>
            <a:spLocks noGrp="1"/>
          </p:cNvSpPr>
          <p:nvPr>
            <p:ph type="title"/>
          </p:nvPr>
        </p:nvSpPr>
        <p:spPr>
          <a:xfrm>
            <a:off x="457200" y="205979"/>
            <a:ext cx="8229600" cy="994172"/>
          </a:xfrm>
        </p:spPr>
        <p:txBody>
          <a:bodyPr>
            <a:normAutofit/>
          </a:bodyPr>
          <a:lstStyle/>
          <a:p>
            <a:r>
              <a:rPr lang="en-US" altLang="en-US" sz="2200" b="1" dirty="0"/>
              <a:t>What</a:t>
            </a:r>
            <a:r>
              <a:rPr lang="en-US" altLang="en-US" sz="2200" b="1" i="1" dirty="0"/>
              <a:t> </a:t>
            </a:r>
            <a:r>
              <a:rPr lang="en-US" altLang="en-US" sz="2200" b="1" dirty="0"/>
              <a:t>effect does </a:t>
            </a:r>
            <a:r>
              <a:rPr lang="en-US" altLang="en-US" sz="2200" b="1" dirty="0">
                <a:solidFill>
                  <a:srgbClr val="C00000"/>
                </a:solidFill>
              </a:rPr>
              <a:t>Levamisole </a:t>
            </a:r>
            <a:r>
              <a:rPr lang="en-US" altLang="en-US" sz="2200" b="1" dirty="0"/>
              <a:t>have on </a:t>
            </a:r>
            <a:r>
              <a:rPr lang="en-US" altLang="en-US" sz="2200" b="1" i="1" dirty="0">
                <a:solidFill>
                  <a:srgbClr val="FFFF00"/>
                </a:solidFill>
              </a:rPr>
              <a:t>Naloxone</a:t>
            </a:r>
            <a:r>
              <a:rPr lang="en-US" altLang="en-US" sz="2200" b="1" i="1" dirty="0"/>
              <a:t>, </a:t>
            </a:r>
            <a:r>
              <a:rPr lang="en-US" altLang="en-US" sz="2200" b="1" dirty="0"/>
              <a:t>an opioid antagonist designed to rapidly reverse opioid overdose?</a:t>
            </a:r>
            <a:endParaRPr lang="en-US" sz="2200" dirty="0"/>
          </a:p>
        </p:txBody>
      </p:sp>
      <p:sp>
        <p:nvSpPr>
          <p:cNvPr id="3" name="Content Placeholder 2">
            <a:extLst>
              <a:ext uri="{FF2B5EF4-FFF2-40B4-BE49-F238E27FC236}">
                <a16:creationId xmlns:a16="http://schemas.microsoft.com/office/drawing/2014/main" id="{0ADDD6D6-8FEC-479B-9188-14ED2CE13463}"/>
              </a:ext>
            </a:extLst>
          </p:cNvPr>
          <p:cNvSpPr>
            <a:spLocks noGrp="1"/>
          </p:cNvSpPr>
          <p:nvPr>
            <p:ph idx="1"/>
          </p:nvPr>
        </p:nvSpPr>
        <p:spPr>
          <a:xfrm>
            <a:off x="457200" y="1200151"/>
            <a:ext cx="8229600" cy="3737370"/>
          </a:xfrm>
        </p:spPr>
        <p:txBody>
          <a:bodyPr>
            <a:normAutofit/>
          </a:bodyPr>
          <a:lstStyle/>
          <a:p>
            <a:pPr marL="0" indent="0">
              <a:buNone/>
            </a:pPr>
            <a:endParaRPr lang="en-US" sz="2000" dirty="0"/>
          </a:p>
          <a:p>
            <a:r>
              <a:rPr lang="en-US" sz="2000" dirty="0"/>
              <a:t>A Colombo Plan-funded study by the research institute </a:t>
            </a:r>
            <a:r>
              <a:rPr lang="en-US" sz="2000" dirty="0" err="1"/>
              <a:t>Cinvestav</a:t>
            </a:r>
            <a:r>
              <a:rPr lang="en-US" sz="2000" dirty="0"/>
              <a:t> (UNAM – Mexico) reported </a:t>
            </a:r>
            <a:r>
              <a:rPr lang="en-US" sz="2000" i="1" dirty="0"/>
              <a:t>“</a:t>
            </a:r>
            <a:r>
              <a:rPr lang="en-US" sz="2000" b="1" i="1" dirty="0">
                <a:solidFill>
                  <a:srgbClr val="C00000"/>
                </a:solidFill>
              </a:rPr>
              <a:t>Levamisole</a:t>
            </a:r>
            <a:r>
              <a:rPr lang="en-US" sz="2000" i="1" dirty="0"/>
              <a:t> significantly potentiates the lethal effects of heroin.”</a:t>
            </a:r>
          </a:p>
          <a:p>
            <a:pPr marL="0" indent="0">
              <a:buNone/>
            </a:pPr>
            <a:endParaRPr lang="en-US" sz="2000" dirty="0"/>
          </a:p>
          <a:p>
            <a:r>
              <a:rPr lang="en-US" sz="2000" dirty="0"/>
              <a:t>Potentiation for lethality can be prevented by </a:t>
            </a:r>
            <a:r>
              <a:rPr lang="en-US" sz="2000" i="1" dirty="0"/>
              <a:t>“a dose of Naloxone higher than that needed to antagonize heroin’s effect.”</a:t>
            </a:r>
          </a:p>
          <a:p>
            <a:pPr marL="0" indent="0">
              <a:buNone/>
            </a:pPr>
            <a:endParaRPr lang="en-US" sz="2000" dirty="0"/>
          </a:p>
          <a:p>
            <a:r>
              <a:rPr lang="en-US" sz="2000" dirty="0"/>
              <a:t>Alternatively, potentiation can be prevented by administration of two antagonists: Naloxone (NAL) and Mecamylamine (MEC) </a:t>
            </a:r>
          </a:p>
        </p:txBody>
      </p:sp>
    </p:spTree>
    <p:extLst>
      <p:ext uri="{BB962C8B-B14F-4D97-AF65-F5344CB8AC3E}">
        <p14:creationId xmlns:p14="http://schemas.microsoft.com/office/powerpoint/2010/main" val="161695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E15F7-4BD0-435B-9007-DFF87065DA4F}"/>
              </a:ext>
            </a:extLst>
          </p:cNvPr>
          <p:cNvSpPr/>
          <p:nvPr/>
        </p:nvSpPr>
        <p:spPr>
          <a:xfrm>
            <a:off x="337088" y="261533"/>
            <a:ext cx="7811145" cy="4585871"/>
          </a:xfrm>
          <a:prstGeom prst="rect">
            <a:avLst/>
          </a:prstGeom>
        </p:spPr>
        <p:txBody>
          <a:bodyPr wrap="square">
            <a:spAutoFit/>
          </a:bodyPr>
          <a:lstStyle/>
          <a:p>
            <a:pPr marL="257175" indent="-257175">
              <a:lnSpc>
                <a:spcPct val="115000"/>
              </a:lnSpc>
              <a:spcAft>
                <a:spcPts val="750"/>
              </a:spcAft>
              <a:buFont typeface="Arial" panose="020B0604020202020204" pitchFamily="34" charset="0"/>
              <a:buChar char="•"/>
            </a:pPr>
            <a:r>
              <a:rPr lang="en-US" sz="1500" dirty="0">
                <a:ea typeface="Arial Unicode MS"/>
                <a:cs typeface="Times New Roman" panose="02020603050405020304" pitchFamily="18" charset="0"/>
              </a:rPr>
              <a:t>The worldwide adulterants include, but are not limited to, </a:t>
            </a:r>
            <a:r>
              <a:rPr lang="en-US" sz="1500" b="1" dirty="0">
                <a:solidFill>
                  <a:schemeClr val="accent1">
                    <a:lumMod val="75000"/>
                  </a:schemeClr>
                </a:solidFill>
                <a:ea typeface="Arial Unicode MS"/>
                <a:cs typeface="Times New Roman" panose="02020603050405020304" pitchFamily="18" charset="0"/>
              </a:rPr>
              <a:t>banned pharmaceuticals, veterinary products, analgesic pain relievers, sedatives, antihistamines, opioid pain medications, muscle relaxants, antiarrhythmics, and impurities from the heroin manufacturing process</a:t>
            </a:r>
            <a:r>
              <a:rPr lang="en-US" sz="1500" dirty="0">
                <a:solidFill>
                  <a:schemeClr val="accent1">
                    <a:lumMod val="75000"/>
                  </a:schemeClr>
                </a:solidFill>
                <a:ea typeface="Arial Unicode MS"/>
                <a:cs typeface="Times New Roman" panose="02020603050405020304" pitchFamily="18" charset="0"/>
              </a:rPr>
              <a:t>.</a:t>
            </a:r>
          </a:p>
          <a:p>
            <a:pPr marL="257175" indent="-257175">
              <a:lnSpc>
                <a:spcPct val="115000"/>
              </a:lnSpc>
              <a:spcAft>
                <a:spcPts val="750"/>
              </a:spcAft>
              <a:buFont typeface="Arial" panose="020B0604020202020204" pitchFamily="34" charset="0"/>
              <a:buChar char="•"/>
            </a:pPr>
            <a:r>
              <a:rPr lang="en-US" sz="1500" dirty="0">
                <a:ea typeface="Arial Unicode MS"/>
                <a:cs typeface="Times New Roman" panose="02020603050405020304" pitchFamily="18" charset="0"/>
              </a:rPr>
              <a:t>These compounds have been associated with severe health effects, including </a:t>
            </a:r>
            <a:r>
              <a:rPr lang="en-US" sz="1500" b="1" dirty="0">
                <a:solidFill>
                  <a:srgbClr val="C00000"/>
                </a:solidFill>
                <a:ea typeface="Arial Unicode MS"/>
                <a:cs typeface="Times New Roman" panose="02020603050405020304" pitchFamily="18" charset="0"/>
              </a:rPr>
              <a:t>decreased production of red and white blood cells due to bone marrow damage, multifocal inflammatory leukoencephalopathy, hemolytic uremic syndrome, renal failure, multiple malignancies, and life-threatening cardiac arrhythmias</a:t>
            </a:r>
            <a:r>
              <a:rPr lang="en-US" sz="1500" dirty="0">
                <a:ea typeface="Arial Unicode MS"/>
                <a:cs typeface="Times New Roman" panose="02020603050405020304" pitchFamily="18" charset="0"/>
              </a:rPr>
              <a:t>.</a:t>
            </a:r>
            <a:r>
              <a:rPr lang="en-US" sz="1500" b="1" dirty="0">
                <a:ea typeface="Arial Unicode MS"/>
                <a:cs typeface="Times New Roman" panose="02020603050405020304" pitchFamily="18" charset="0"/>
              </a:rPr>
              <a:t>*</a:t>
            </a:r>
            <a:endParaRPr lang="en-US" sz="1500" dirty="0">
              <a:ea typeface="Arial Unicode MS"/>
              <a:cs typeface="Times New Roman" panose="02020603050405020304" pitchFamily="18" charset="0"/>
            </a:endParaRPr>
          </a:p>
          <a:p>
            <a:pPr marL="257175" indent="-257175">
              <a:lnSpc>
                <a:spcPct val="115000"/>
              </a:lnSpc>
              <a:spcAft>
                <a:spcPts val="750"/>
              </a:spcAft>
              <a:buFont typeface="Arial" panose="020B0604020202020204" pitchFamily="34" charset="0"/>
              <a:buChar char="•"/>
            </a:pPr>
            <a:r>
              <a:rPr lang="en-US" sz="1500" dirty="0"/>
              <a:t>Variation in the substances used to adulterate street drugs and their concentrations contributes to the unpredictability of the drug’s effects, and the potential for unknown, unexpected, and potentially life-threatening effects.</a:t>
            </a:r>
            <a:r>
              <a:rPr lang="en-US" sz="1500" b="1" dirty="0"/>
              <a:t>**</a:t>
            </a:r>
            <a:endParaRPr lang="en-US" sz="1500" dirty="0"/>
          </a:p>
          <a:p>
            <a:pPr>
              <a:lnSpc>
                <a:spcPct val="115000"/>
              </a:lnSpc>
              <a:spcAft>
                <a:spcPts val="750"/>
              </a:spcAft>
            </a:pPr>
            <a:r>
              <a:rPr lang="en-US" sz="1350" dirty="0">
                <a:ea typeface="Calibri" panose="020F0502020204030204" pitchFamily="34" charset="0"/>
                <a:cs typeface="Times New Roman" panose="02020603050405020304" pitchFamily="18" charset="0"/>
              </a:rPr>
              <a:t>____________________________________________________</a:t>
            </a:r>
          </a:p>
          <a:p>
            <a:pPr>
              <a:lnSpc>
                <a:spcPct val="115000"/>
              </a:lnSpc>
              <a:spcAft>
                <a:spcPts val="750"/>
              </a:spcAft>
            </a:pPr>
            <a:r>
              <a:rPr lang="en-US" sz="1350" b="1" dirty="0">
                <a:ea typeface="Calibri" panose="020F0502020204030204" pitchFamily="34" charset="0"/>
                <a:cs typeface="Times New Roman" panose="02020603050405020304" pitchFamily="18" charset="0"/>
              </a:rPr>
              <a:t>*</a:t>
            </a:r>
            <a:r>
              <a:rPr lang="en-US" sz="1350" dirty="0"/>
              <a:t>Mark Gold.  Deadly Adulterants: New Dangers of Illicit Drugs. The Sober World Magazine – July 2017.</a:t>
            </a:r>
          </a:p>
          <a:p>
            <a:r>
              <a:rPr lang="en-US" sz="1350" b="1" dirty="0"/>
              <a:t>*</a:t>
            </a:r>
            <a:r>
              <a:rPr lang="en-US" sz="1350" dirty="0"/>
              <a:t>Phillips et al. Cardiac complications of unwitting co-injection of quinine/quinidine with heroin in an intravenous drug user. J Gen Intern Med 27(12): 1722-5.</a:t>
            </a:r>
          </a:p>
          <a:p>
            <a:endParaRPr lang="en-US" sz="1350" dirty="0"/>
          </a:p>
          <a:p>
            <a:pPr>
              <a:lnSpc>
                <a:spcPct val="115000"/>
              </a:lnSpc>
              <a:spcAft>
                <a:spcPts val="750"/>
              </a:spcAft>
            </a:pPr>
            <a:r>
              <a:rPr lang="en-US" sz="1350" b="1" dirty="0"/>
              <a:t>**</a:t>
            </a:r>
            <a:r>
              <a:rPr lang="en-US" sz="1350" dirty="0"/>
              <a:t>Cole et al. Adulterants in illicit drugs: a review of empirical evidence. Drug Testing Analysis 2011, 3, 89 – 96. </a:t>
            </a:r>
            <a:endParaRPr lang="en-US" sz="13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775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A3AC-9EE3-43DB-A052-FB970F93F51F}"/>
              </a:ext>
            </a:extLst>
          </p:cNvPr>
          <p:cNvSpPr>
            <a:spLocks noGrp="1"/>
          </p:cNvSpPr>
          <p:nvPr>
            <p:ph type="title"/>
          </p:nvPr>
        </p:nvSpPr>
        <p:spPr>
          <a:xfrm>
            <a:off x="457201" y="296726"/>
            <a:ext cx="3008313" cy="545006"/>
          </a:xfrm>
        </p:spPr>
        <p:txBody>
          <a:bodyPr>
            <a:normAutofit fontScale="90000"/>
          </a:bodyPr>
          <a:lstStyle/>
          <a:p>
            <a:r>
              <a:rPr lang="en-US" sz="2400" dirty="0"/>
              <a:t>           </a:t>
            </a:r>
            <a:r>
              <a:rPr lang="en-US" sz="4000" dirty="0">
                <a:solidFill>
                  <a:srgbClr val="FFFF00"/>
                </a:solidFill>
                <a:effectLst>
                  <a:outerShdw blurRad="38100" dist="38100" dir="2700000" algn="tl">
                    <a:srgbClr val="000000">
                      <a:alpha val="43137"/>
                    </a:srgbClr>
                  </a:outerShdw>
                </a:effectLst>
              </a:rPr>
              <a:t>Quinine</a:t>
            </a:r>
          </a:p>
        </p:txBody>
      </p:sp>
      <p:sp>
        <p:nvSpPr>
          <p:cNvPr id="3" name="Content Placeholder 2">
            <a:extLst>
              <a:ext uri="{FF2B5EF4-FFF2-40B4-BE49-F238E27FC236}">
                <a16:creationId xmlns:a16="http://schemas.microsoft.com/office/drawing/2014/main" id="{E68F0249-7B69-42D6-8959-AEEEC45924EE}"/>
              </a:ext>
            </a:extLst>
          </p:cNvPr>
          <p:cNvSpPr>
            <a:spLocks noGrp="1"/>
          </p:cNvSpPr>
          <p:nvPr>
            <p:ph idx="1"/>
          </p:nvPr>
        </p:nvSpPr>
        <p:spPr/>
        <p:txBody>
          <a:bodyPr>
            <a:normAutofit fontScale="62500" lnSpcReduction="20000"/>
          </a:bodyPr>
          <a:lstStyle/>
          <a:p>
            <a:r>
              <a:rPr lang="en-US" sz="3200" dirty="0"/>
              <a:t>Quinine is a medication used to treat malaria and is used to cut heroin </a:t>
            </a:r>
          </a:p>
          <a:p>
            <a:endParaRPr lang="en-US" sz="3200" dirty="0"/>
          </a:p>
          <a:p>
            <a:r>
              <a:rPr lang="en-US" sz="3200" dirty="0"/>
              <a:t>Quinine has been related to </a:t>
            </a:r>
            <a:r>
              <a:rPr lang="en-US" sz="3200" b="1" dirty="0">
                <a:effectLst>
                  <a:outerShdw blurRad="38100" dist="38100" dir="2700000" algn="tl">
                    <a:srgbClr val="000000">
                      <a:alpha val="43137"/>
                    </a:srgbClr>
                  </a:outerShdw>
                </a:effectLst>
              </a:rPr>
              <a:t>cardiovascular toxicity </a:t>
            </a:r>
            <a:r>
              <a:rPr lang="en-US" sz="3200" dirty="0"/>
              <a:t>including abnormal heart rhythms and hemolysis (reduction of red blood cells)*</a:t>
            </a:r>
          </a:p>
          <a:p>
            <a:pPr marL="0" indent="0">
              <a:buNone/>
            </a:pPr>
            <a:r>
              <a:rPr lang="en-US" sz="3200" dirty="0"/>
              <a:t> </a:t>
            </a:r>
          </a:p>
          <a:p>
            <a:r>
              <a:rPr lang="en-US" sz="3200" dirty="0"/>
              <a:t>Quinine can cause prolongation of the QT interval, which can lead to a life-threatening cardiac arrhythmia called </a:t>
            </a:r>
            <a:r>
              <a:rPr lang="en-US" sz="3200" dirty="0" err="1"/>
              <a:t>Torsades</a:t>
            </a:r>
            <a:r>
              <a:rPr lang="en-US" sz="3200" dirty="0"/>
              <a:t> des Pointes (</a:t>
            </a:r>
            <a:r>
              <a:rPr lang="en-US" sz="3200" dirty="0" err="1"/>
              <a:t>TdP</a:t>
            </a:r>
            <a:r>
              <a:rPr lang="en-US" sz="3200" dirty="0"/>
              <a:t>)**</a:t>
            </a:r>
          </a:p>
          <a:p>
            <a:pPr marL="0" indent="0">
              <a:buNone/>
            </a:pPr>
            <a:r>
              <a:rPr lang="en-US" sz="2100" dirty="0"/>
              <a:t>__________________</a:t>
            </a:r>
          </a:p>
          <a:p>
            <a:pPr marL="0" indent="0">
              <a:buNone/>
            </a:pPr>
            <a:r>
              <a:rPr lang="en-US" sz="1400" dirty="0"/>
              <a:t>* Grewal RS. The role of quinine in </a:t>
            </a:r>
            <a:r>
              <a:rPr lang="en-US" sz="1400" dirty="0" err="1"/>
              <a:t>haemolysis</a:t>
            </a:r>
            <a:r>
              <a:rPr lang="en-US" sz="1400" dirty="0"/>
              <a:t>. Br J </a:t>
            </a:r>
            <a:r>
              <a:rPr lang="en-US" sz="1400" dirty="0" err="1"/>
              <a:t>Pharmacol</a:t>
            </a:r>
            <a:r>
              <a:rPr lang="en-US" sz="1400" dirty="0"/>
              <a:t> Chemother. 1958 Jun;13(2):175-77.</a:t>
            </a:r>
          </a:p>
          <a:p>
            <a:pPr marL="0" indent="0">
              <a:buNone/>
            </a:pPr>
            <a:r>
              <a:rPr lang="en-US" sz="1400" dirty="0"/>
              <a:t> </a:t>
            </a:r>
          </a:p>
          <a:p>
            <a:pPr marL="0" indent="0">
              <a:buNone/>
            </a:pPr>
            <a:r>
              <a:rPr lang="en-US" sz="1400" dirty="0"/>
              <a:t>* </a:t>
            </a:r>
            <a:r>
              <a:rPr lang="en-US" sz="1400" dirty="0" err="1"/>
              <a:t>Bodenhamer</a:t>
            </a:r>
            <a:r>
              <a:rPr lang="en-US" sz="1400" dirty="0"/>
              <a:t> JE &amp; </a:t>
            </a:r>
            <a:r>
              <a:rPr lang="en-US" sz="1400" dirty="0" err="1"/>
              <a:t>Smilkstein</a:t>
            </a:r>
            <a:r>
              <a:rPr lang="en-US" sz="1400" dirty="0"/>
              <a:t> MJ. Delayed cardiotoxicity following quinine overdose: A case report. J </a:t>
            </a:r>
            <a:r>
              <a:rPr lang="en-US" sz="1400" dirty="0" err="1"/>
              <a:t>Emerg</a:t>
            </a:r>
            <a:r>
              <a:rPr lang="en-US" sz="1400" dirty="0"/>
              <a:t> Med. May-Jun 1993;11(3):279-85.</a:t>
            </a:r>
          </a:p>
          <a:p>
            <a:pPr marL="0" indent="0">
              <a:buNone/>
            </a:pPr>
            <a:endParaRPr lang="en-US" sz="1400" dirty="0"/>
          </a:p>
          <a:p>
            <a:pPr marL="0" indent="0">
              <a:buNone/>
            </a:pPr>
            <a:r>
              <a:rPr lang="en-US" sz="1400" dirty="0"/>
              <a:t>** Phillips et al. Cardiac complications of unwitting co-injection of quinine/quinidine with heroin in an intravenous drug user. J Gen Intern Med 27(12): 1722-5.</a:t>
            </a:r>
            <a:br>
              <a:rPr lang="en-US" sz="1400" dirty="0"/>
            </a:br>
            <a:endParaRPr lang="en-US" sz="1400" dirty="0"/>
          </a:p>
          <a:p>
            <a:pPr marL="0" indent="0">
              <a:buNone/>
            </a:pPr>
            <a:endParaRPr lang="en-US" sz="1400" dirty="0"/>
          </a:p>
          <a:p>
            <a:endParaRPr lang="en-US" sz="1400" dirty="0"/>
          </a:p>
          <a:p>
            <a:pPr marL="0" indent="0">
              <a:buNone/>
            </a:pPr>
            <a:endParaRPr lang="en-US" dirty="0"/>
          </a:p>
        </p:txBody>
      </p:sp>
      <p:sp>
        <p:nvSpPr>
          <p:cNvPr id="4" name="Text Placeholder 3">
            <a:extLst>
              <a:ext uri="{FF2B5EF4-FFF2-40B4-BE49-F238E27FC236}">
                <a16:creationId xmlns:a16="http://schemas.microsoft.com/office/drawing/2014/main" id="{888632D8-2C9E-4510-9B67-0D923CEBC2F1}"/>
              </a:ext>
            </a:extLst>
          </p:cNvPr>
          <p:cNvSpPr>
            <a:spLocks noGrp="1"/>
          </p:cNvSpPr>
          <p:nvPr>
            <p:ph type="body" sz="half" idx="2"/>
          </p:nvPr>
        </p:nvSpPr>
        <p:spPr/>
        <p:txBody>
          <a:bodyPr/>
          <a:lstStyle/>
          <a:p>
            <a:endParaRPr lang="en-US" dirty="0"/>
          </a:p>
        </p:txBody>
      </p:sp>
      <p:pic>
        <p:nvPicPr>
          <p:cNvPr id="6" name="Picture 5" descr="A close up of a device&#10;&#10;Description automatically generated">
            <a:extLst>
              <a:ext uri="{FF2B5EF4-FFF2-40B4-BE49-F238E27FC236}">
                <a16:creationId xmlns:a16="http://schemas.microsoft.com/office/drawing/2014/main" id="{DA799E45-8A7B-4525-993A-94A3FB06BDBE}"/>
              </a:ext>
            </a:extLst>
          </p:cNvPr>
          <p:cNvPicPr>
            <a:picLocks noChangeAspect="1"/>
          </p:cNvPicPr>
          <p:nvPr/>
        </p:nvPicPr>
        <p:blipFill>
          <a:blip r:embed="rId2"/>
          <a:stretch>
            <a:fillRect/>
          </a:stretch>
        </p:blipFill>
        <p:spPr>
          <a:xfrm>
            <a:off x="457201" y="1076326"/>
            <a:ext cx="3117849" cy="3518297"/>
          </a:xfrm>
          <a:prstGeom prst="rect">
            <a:avLst/>
          </a:prstGeom>
        </p:spPr>
      </p:pic>
    </p:spTree>
    <p:extLst>
      <p:ext uri="{BB962C8B-B14F-4D97-AF65-F5344CB8AC3E}">
        <p14:creationId xmlns:p14="http://schemas.microsoft.com/office/powerpoint/2010/main" val="304835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5342-280A-489D-B80C-C7B079CCEF2A}"/>
              </a:ext>
            </a:extLst>
          </p:cNvPr>
          <p:cNvSpPr>
            <a:spLocks noGrp="1"/>
          </p:cNvSpPr>
          <p:nvPr>
            <p:ph type="title"/>
          </p:nvPr>
        </p:nvSpPr>
        <p:spPr>
          <a:xfrm>
            <a:off x="457201" y="204788"/>
            <a:ext cx="3008313" cy="701224"/>
          </a:xfrm>
        </p:spPr>
        <p:txBody>
          <a:bodyPr>
            <a:normAutofit/>
          </a:bodyPr>
          <a:lstStyle/>
          <a:p>
            <a:r>
              <a:rPr lang="en-US" sz="3000" dirty="0">
                <a:solidFill>
                  <a:schemeClr val="accent1">
                    <a:lumMod val="75000"/>
                  </a:schemeClr>
                </a:solidFill>
                <a:effectLst>
                  <a:outerShdw blurRad="38100" dist="38100" dir="2700000" algn="tl">
                    <a:srgbClr val="000000">
                      <a:alpha val="43137"/>
                    </a:srgbClr>
                  </a:outerShdw>
                </a:effectLst>
              </a:rPr>
              <a:t>Cocaine is Toxic</a:t>
            </a:r>
            <a:endParaRPr lang="en-US" sz="3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9F54573-B4DD-4EAE-82C9-620DBDDA10C4}"/>
              </a:ext>
            </a:extLst>
          </p:cNvPr>
          <p:cNvSpPr>
            <a:spLocks noGrp="1"/>
          </p:cNvSpPr>
          <p:nvPr>
            <p:ph idx="1"/>
          </p:nvPr>
        </p:nvSpPr>
        <p:spPr>
          <a:xfrm>
            <a:off x="3575050" y="204788"/>
            <a:ext cx="5111750" cy="4753106"/>
          </a:xfrm>
        </p:spPr>
        <p:txBody>
          <a:bodyPr>
            <a:normAutofit fontScale="85000" lnSpcReduction="20000"/>
          </a:bodyPr>
          <a:lstStyle/>
          <a:p>
            <a:r>
              <a:rPr lang="en-US" dirty="0"/>
              <a:t>Its abuse most often results in cardiopulmonary symptoms*</a:t>
            </a:r>
            <a:endParaRPr lang="en-US" sz="2550" b="1" dirty="0"/>
          </a:p>
          <a:p>
            <a:endParaRPr lang="en-US" dirty="0"/>
          </a:p>
          <a:p>
            <a:r>
              <a:rPr lang="en-US" dirty="0"/>
              <a:t>Toxic effects of cocaine include </a:t>
            </a:r>
            <a:r>
              <a:rPr lang="en-US" u="sng" dirty="0">
                <a:effectLst>
                  <a:outerShdw blurRad="38100" dist="38100" dir="2700000" algn="tl">
                    <a:srgbClr val="000000">
                      <a:alpha val="43137"/>
                    </a:srgbClr>
                  </a:outerShdw>
                </a:effectLst>
              </a:rPr>
              <a:t>arterial vasoconstriction</a:t>
            </a:r>
            <a:r>
              <a:rPr lang="en-US" b="1" dirty="0"/>
              <a:t>**</a:t>
            </a:r>
          </a:p>
          <a:p>
            <a:pPr marL="0" indent="0">
              <a:buNone/>
            </a:pPr>
            <a:endParaRPr lang="en-US" b="1" dirty="0"/>
          </a:p>
          <a:p>
            <a:r>
              <a:rPr lang="en-US" dirty="0"/>
              <a:t>Vasoconstriction occurs through contraction of the muscular walls of blood vessels and results in </a:t>
            </a:r>
            <a:r>
              <a:rPr lang="en-US" u="sng" dirty="0">
                <a:effectLst>
                  <a:outerShdw blurRad="38100" dist="38100" dir="2700000" algn="tl">
                    <a:srgbClr val="000000">
                      <a:alpha val="43137"/>
                    </a:srgbClr>
                  </a:outerShdw>
                </a:effectLst>
              </a:rPr>
              <a:t>increased blood pressure</a:t>
            </a:r>
            <a:r>
              <a:rPr lang="en-US" dirty="0"/>
              <a:t>, a high-risk factor for </a:t>
            </a:r>
            <a:r>
              <a:rPr lang="en-US" b="1" dirty="0">
                <a:solidFill>
                  <a:srgbClr val="C00000"/>
                </a:solidFill>
              </a:rPr>
              <a:t>Covid-19</a:t>
            </a:r>
          </a:p>
          <a:p>
            <a:endParaRPr lang="en-US" b="1" dirty="0"/>
          </a:p>
          <a:p>
            <a:pPr marL="0" indent="0">
              <a:buNone/>
            </a:pPr>
            <a:endParaRPr lang="en-US" b="1" dirty="0"/>
          </a:p>
          <a:p>
            <a:pPr marL="0" indent="0">
              <a:buNone/>
            </a:pPr>
            <a:r>
              <a:rPr lang="en-US" sz="1350" dirty="0"/>
              <a:t>___________________</a:t>
            </a:r>
          </a:p>
          <a:p>
            <a:pPr marL="0" indent="0">
              <a:lnSpc>
                <a:spcPct val="90000"/>
              </a:lnSpc>
              <a:buNone/>
            </a:pPr>
            <a:r>
              <a:rPr lang="en-US" sz="1350" b="1" dirty="0"/>
              <a:t>*</a:t>
            </a:r>
            <a:r>
              <a:rPr lang="en-US" sz="1300" dirty="0"/>
              <a:t>Restrepo CS, Carrillo JA, Martinez S, Ojeda P, Rivera AL, &amp; Hatta A.  Pulmonary Complications from Cocaine and Cocaine-based Substances: Imaging Manifestations. </a:t>
            </a:r>
            <a:r>
              <a:rPr lang="en-US" sz="1300" dirty="0" err="1"/>
              <a:t>RadioGraphics</a:t>
            </a:r>
            <a:r>
              <a:rPr lang="en-US" sz="1300" dirty="0"/>
              <a:t>. Vol. 27, No. 4. Jul 1, 2007.</a:t>
            </a:r>
          </a:p>
          <a:p>
            <a:pPr marL="0" indent="0">
              <a:lnSpc>
                <a:spcPct val="90000"/>
              </a:lnSpc>
              <a:buNone/>
            </a:pPr>
            <a:endParaRPr lang="en-US" sz="1350" dirty="0"/>
          </a:p>
          <a:p>
            <a:pPr marL="0" indent="0">
              <a:lnSpc>
                <a:spcPct val="90000"/>
              </a:lnSpc>
              <a:spcBef>
                <a:spcPts val="0"/>
              </a:spcBef>
              <a:buNone/>
            </a:pPr>
            <a:r>
              <a:rPr lang="en-US" sz="1350" b="1" dirty="0"/>
              <a:t>**</a:t>
            </a:r>
            <a:r>
              <a:rPr lang="en-US" sz="1400" dirty="0"/>
              <a:t>Katarzyna M, et al, </a:t>
            </a:r>
            <a:r>
              <a:rPr lang="en-US" sz="1400" b="1" dirty="0"/>
              <a:t> </a:t>
            </a:r>
            <a:r>
              <a:rPr lang="en-US" sz="1400" dirty="0"/>
              <a:t>Acute coronary syndrome after levamisole-adulterated cocaine abuse. Journal of Forensic &amp; Legal Medicine, 21 (2014) 48-52. </a:t>
            </a:r>
          </a:p>
          <a:p>
            <a:pPr marL="0" indent="0">
              <a:lnSpc>
                <a:spcPct val="90000"/>
              </a:lnSpc>
              <a:spcBef>
                <a:spcPts val="0"/>
              </a:spcBef>
              <a:buNone/>
            </a:pPr>
            <a:endParaRPr lang="en-US" dirty="0"/>
          </a:p>
        </p:txBody>
      </p:sp>
      <p:pic>
        <p:nvPicPr>
          <p:cNvPr id="5" name="Picture 4">
            <a:extLst>
              <a:ext uri="{FF2B5EF4-FFF2-40B4-BE49-F238E27FC236}">
                <a16:creationId xmlns:a16="http://schemas.microsoft.com/office/drawing/2014/main" id="{2C052EFA-D82B-4DA8-BEFF-CDDF3B73748B}"/>
              </a:ext>
            </a:extLst>
          </p:cNvPr>
          <p:cNvPicPr>
            <a:picLocks noChangeAspect="1"/>
          </p:cNvPicPr>
          <p:nvPr/>
        </p:nvPicPr>
        <p:blipFill>
          <a:blip r:embed="rId2"/>
          <a:stretch>
            <a:fillRect/>
          </a:stretch>
        </p:blipFill>
        <p:spPr>
          <a:xfrm>
            <a:off x="457200" y="1107281"/>
            <a:ext cx="3008314" cy="3487342"/>
          </a:xfrm>
          <a:prstGeom prst="rect">
            <a:avLst/>
          </a:prstGeom>
        </p:spPr>
      </p:pic>
      <p:sp>
        <p:nvSpPr>
          <p:cNvPr id="4" name="Text Placeholder 3">
            <a:extLst>
              <a:ext uri="{FF2B5EF4-FFF2-40B4-BE49-F238E27FC236}">
                <a16:creationId xmlns:a16="http://schemas.microsoft.com/office/drawing/2014/main" id="{003D1B1B-DFD8-4CB1-A75B-D0BBAC1A92CC}"/>
              </a:ext>
            </a:extLst>
          </p:cNvPr>
          <p:cNvSpPr>
            <a:spLocks noGrp="1"/>
          </p:cNvSpPr>
          <p:nvPr>
            <p:ph type="body" sz="half" idx="2"/>
          </p:nvPr>
        </p:nvSpPr>
        <p:spPr/>
        <p:txBody>
          <a:bodyPr/>
          <a:lstStyle/>
          <a:p>
            <a:endParaRPr lang="en-US" dirty="0"/>
          </a:p>
        </p:txBody>
      </p:sp>
      <p:pic>
        <p:nvPicPr>
          <p:cNvPr id="7" name="Picture 6" descr="A picture containing food&#10;&#10;Description automatically generated">
            <a:extLst>
              <a:ext uri="{FF2B5EF4-FFF2-40B4-BE49-F238E27FC236}">
                <a16:creationId xmlns:a16="http://schemas.microsoft.com/office/drawing/2014/main" id="{AA57B278-B1F1-432A-B77D-CFE77DC93D1C}"/>
              </a:ext>
            </a:extLst>
          </p:cNvPr>
          <p:cNvPicPr>
            <a:picLocks noChangeAspect="1"/>
          </p:cNvPicPr>
          <p:nvPr/>
        </p:nvPicPr>
        <p:blipFill>
          <a:blip r:embed="rId3"/>
          <a:stretch>
            <a:fillRect/>
          </a:stretch>
        </p:blipFill>
        <p:spPr>
          <a:xfrm>
            <a:off x="457199" y="1107281"/>
            <a:ext cx="3008315" cy="3518297"/>
          </a:xfrm>
          <a:prstGeom prst="rect">
            <a:avLst/>
          </a:prstGeom>
        </p:spPr>
      </p:pic>
      <p:pic>
        <p:nvPicPr>
          <p:cNvPr id="9" name="Picture 8" descr="A picture containing table, white, laying, food&#10;&#10;Description automatically generated">
            <a:extLst>
              <a:ext uri="{FF2B5EF4-FFF2-40B4-BE49-F238E27FC236}">
                <a16:creationId xmlns:a16="http://schemas.microsoft.com/office/drawing/2014/main" id="{2D1FECD0-F7F2-434B-BEEB-488EE7E112FA}"/>
              </a:ext>
            </a:extLst>
          </p:cNvPr>
          <p:cNvPicPr>
            <a:picLocks noChangeAspect="1"/>
          </p:cNvPicPr>
          <p:nvPr/>
        </p:nvPicPr>
        <p:blipFill>
          <a:blip r:embed="rId4"/>
          <a:stretch>
            <a:fillRect/>
          </a:stretch>
        </p:blipFill>
        <p:spPr>
          <a:xfrm>
            <a:off x="457202" y="1076326"/>
            <a:ext cx="3008312" cy="3549252"/>
          </a:xfrm>
          <a:prstGeom prst="rect">
            <a:avLst/>
          </a:prstGeom>
        </p:spPr>
      </p:pic>
    </p:spTree>
    <p:extLst>
      <p:ext uri="{BB962C8B-B14F-4D97-AF65-F5344CB8AC3E}">
        <p14:creationId xmlns:p14="http://schemas.microsoft.com/office/powerpoint/2010/main" val="2249962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FAB3-C25F-4220-A1BD-3C2AD24592D7}"/>
              </a:ext>
            </a:extLst>
          </p:cNvPr>
          <p:cNvSpPr>
            <a:spLocks noGrp="1"/>
          </p:cNvSpPr>
          <p:nvPr>
            <p:ph type="title"/>
          </p:nvPr>
        </p:nvSpPr>
        <p:spPr>
          <a:xfrm>
            <a:off x="457201" y="204788"/>
            <a:ext cx="3008313" cy="701224"/>
          </a:xfrm>
        </p:spPr>
        <p:txBody>
          <a:bodyPr>
            <a:normAutofit/>
          </a:bodyPr>
          <a:lstStyle/>
          <a:p>
            <a:r>
              <a:rPr lang="en-US" sz="2700" dirty="0">
                <a:solidFill>
                  <a:schemeClr val="tx2"/>
                </a:solidFill>
                <a:effectLst>
                  <a:outerShdw blurRad="38100" dist="38100" dir="2700000" algn="tl">
                    <a:srgbClr val="000000">
                      <a:alpha val="43137"/>
                    </a:srgbClr>
                  </a:outerShdw>
                </a:effectLst>
              </a:rPr>
              <a:t>Levamisole is Toxic</a:t>
            </a:r>
            <a:endParaRPr lang="en-US" sz="27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523A5AA-1FA9-4E9B-BCE2-D9C93ADC895F}"/>
              </a:ext>
            </a:extLst>
          </p:cNvPr>
          <p:cNvSpPr>
            <a:spLocks noGrp="1"/>
          </p:cNvSpPr>
          <p:nvPr>
            <p:ph idx="1"/>
          </p:nvPr>
        </p:nvSpPr>
        <p:spPr>
          <a:xfrm>
            <a:off x="3575050" y="67902"/>
            <a:ext cx="5111750" cy="4888871"/>
          </a:xfrm>
        </p:spPr>
        <p:txBody>
          <a:bodyPr>
            <a:normAutofit fontScale="92500" lnSpcReduction="20000"/>
          </a:bodyPr>
          <a:lstStyle/>
          <a:p>
            <a:pPr>
              <a:lnSpc>
                <a:spcPct val="110000"/>
              </a:lnSpc>
            </a:pPr>
            <a:r>
              <a:rPr lang="en-US" dirty="0">
                <a:solidFill>
                  <a:schemeClr val="tx1">
                    <a:lumMod val="85000"/>
                    <a:lumOff val="15000"/>
                  </a:schemeClr>
                </a:solidFill>
              </a:rPr>
              <a:t>Withdrawn from the Canadian (2003) and USA (1999) markets due to </a:t>
            </a:r>
            <a:r>
              <a:rPr lang="en-US" b="1" dirty="0">
                <a:solidFill>
                  <a:schemeClr val="tx2"/>
                </a:solidFill>
              </a:rPr>
              <a:t>toxicity</a:t>
            </a:r>
          </a:p>
          <a:p>
            <a:pPr>
              <a:lnSpc>
                <a:spcPct val="110000"/>
              </a:lnSpc>
            </a:pPr>
            <a:r>
              <a:rPr lang="en-US" dirty="0"/>
              <a:t>Results in a decrease of white blood cells that can </a:t>
            </a:r>
            <a:r>
              <a:rPr lang="en-US" b="1" dirty="0"/>
              <a:t>lower immunity and increase opportunist infections </a:t>
            </a:r>
            <a:r>
              <a:rPr lang="en-US" b="1" dirty="0">
                <a:solidFill>
                  <a:srgbClr val="C00000"/>
                </a:solidFill>
              </a:rPr>
              <a:t>(e.g., CV-19)</a:t>
            </a:r>
          </a:p>
          <a:p>
            <a:r>
              <a:rPr lang="en-US" dirty="0">
                <a:solidFill>
                  <a:schemeClr val="tx1">
                    <a:lumMod val="85000"/>
                    <a:lumOff val="15000"/>
                  </a:schemeClr>
                </a:solidFill>
              </a:rPr>
              <a:t>Associated with </a:t>
            </a:r>
            <a:r>
              <a:rPr lang="en-US" dirty="0"/>
              <a:t>inflammation of blood vessels</a:t>
            </a:r>
            <a:r>
              <a:rPr lang="en-US" dirty="0">
                <a:solidFill>
                  <a:schemeClr val="tx1">
                    <a:lumMod val="85000"/>
                    <a:lumOff val="15000"/>
                  </a:schemeClr>
                </a:solidFill>
              </a:rPr>
              <a:t> that can cause </a:t>
            </a:r>
            <a:r>
              <a:rPr lang="en-US" b="1" dirty="0">
                <a:solidFill>
                  <a:schemeClr val="tx2"/>
                </a:solidFill>
              </a:rPr>
              <a:t>severe skin necrosis</a:t>
            </a:r>
          </a:p>
          <a:p>
            <a:r>
              <a:rPr lang="en-US" dirty="0"/>
              <a:t>Known to provoke </a:t>
            </a:r>
            <a:r>
              <a:rPr lang="en-US" b="1" dirty="0">
                <a:solidFill>
                  <a:schemeClr val="tx2"/>
                </a:solidFill>
              </a:rPr>
              <a:t>hypersensitivity reactions</a:t>
            </a:r>
          </a:p>
          <a:p>
            <a:r>
              <a:rPr lang="en-US" dirty="0"/>
              <a:t>Chronic exposure to levamisole-contaminated cocaine is associated with </a:t>
            </a:r>
            <a:r>
              <a:rPr lang="en-US" b="1" dirty="0">
                <a:solidFill>
                  <a:schemeClr val="tx2"/>
                </a:solidFill>
              </a:rPr>
              <a:t>broad cognitive and neuroanatomical impairments</a:t>
            </a:r>
          </a:p>
          <a:p>
            <a:r>
              <a:rPr lang="en-US" dirty="0"/>
              <a:t>Levamisole is also linked to </a:t>
            </a:r>
            <a:r>
              <a:rPr lang="en-US" b="1" dirty="0">
                <a:solidFill>
                  <a:schemeClr val="tx2"/>
                </a:solidFill>
              </a:rPr>
              <a:t>neurotoxic effects</a:t>
            </a:r>
            <a:r>
              <a:rPr lang="en-US" b="1" dirty="0">
                <a:solidFill>
                  <a:srgbClr val="C00000"/>
                </a:solidFill>
              </a:rPr>
              <a:t> </a:t>
            </a:r>
            <a:r>
              <a:rPr lang="en-US" dirty="0"/>
              <a:t>with regular use</a:t>
            </a:r>
          </a:p>
          <a:p>
            <a:endParaRPr lang="en-US" dirty="0"/>
          </a:p>
          <a:p>
            <a:endParaRPr lang="en-US" dirty="0">
              <a:solidFill>
                <a:schemeClr val="tx1">
                  <a:lumMod val="85000"/>
                  <a:lumOff val="15000"/>
                </a:schemeClr>
              </a:solidFill>
            </a:endParaRPr>
          </a:p>
          <a:p>
            <a:pPr marL="0" indent="0">
              <a:buNone/>
            </a:pPr>
            <a:endParaRPr lang="en-US" dirty="0">
              <a:solidFill>
                <a:srgbClr val="C00000"/>
              </a:solidFill>
            </a:endParaRPr>
          </a:p>
          <a:p>
            <a:pPr marL="0" indent="0">
              <a:buNone/>
            </a:pPr>
            <a:endParaRPr lang="en-US" dirty="0"/>
          </a:p>
        </p:txBody>
      </p:sp>
      <p:pic>
        <p:nvPicPr>
          <p:cNvPr id="6" name="Picture 5">
            <a:extLst>
              <a:ext uri="{FF2B5EF4-FFF2-40B4-BE49-F238E27FC236}">
                <a16:creationId xmlns:a16="http://schemas.microsoft.com/office/drawing/2014/main" id="{FA36718D-CDFE-4EAB-9C2D-26EB07AE40D5}"/>
              </a:ext>
            </a:extLst>
          </p:cNvPr>
          <p:cNvPicPr>
            <a:picLocks noChangeAspect="1"/>
          </p:cNvPicPr>
          <p:nvPr/>
        </p:nvPicPr>
        <p:blipFill>
          <a:blip r:embed="rId2"/>
          <a:stretch>
            <a:fillRect/>
          </a:stretch>
        </p:blipFill>
        <p:spPr>
          <a:xfrm>
            <a:off x="457200" y="1133947"/>
            <a:ext cx="3008313" cy="3460676"/>
          </a:xfrm>
          <a:prstGeom prst="rect">
            <a:avLst/>
          </a:prstGeom>
        </p:spPr>
      </p:pic>
      <p:sp>
        <p:nvSpPr>
          <p:cNvPr id="4" name="Text Placeholder 3">
            <a:extLst>
              <a:ext uri="{FF2B5EF4-FFF2-40B4-BE49-F238E27FC236}">
                <a16:creationId xmlns:a16="http://schemas.microsoft.com/office/drawing/2014/main" id="{90786121-74F2-414B-B15E-7E68D4603234}"/>
              </a:ext>
            </a:extLst>
          </p:cNvPr>
          <p:cNvSpPr>
            <a:spLocks noGrp="1"/>
          </p:cNvSpPr>
          <p:nvPr>
            <p:ph type="body" sz="half" idx="2"/>
          </p:nvPr>
        </p:nvSpPr>
        <p:spPr>
          <a:xfrm>
            <a:off x="457201" y="1092200"/>
            <a:ext cx="3008313" cy="3502424"/>
          </a:xfrm>
        </p:spPr>
        <p:txBody>
          <a:bodyPr/>
          <a:lstStyle/>
          <a:p>
            <a:r>
              <a:rPr lang="en-US" dirty="0"/>
              <a:t> </a:t>
            </a:r>
          </a:p>
        </p:txBody>
      </p:sp>
    </p:spTree>
    <p:extLst>
      <p:ext uri="{BB962C8B-B14F-4D97-AF65-F5344CB8AC3E}">
        <p14:creationId xmlns:p14="http://schemas.microsoft.com/office/powerpoint/2010/main" val="543028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D2C3-ADE5-4B52-B71F-247D8E9ED6F4}"/>
              </a:ext>
            </a:extLst>
          </p:cNvPr>
          <p:cNvSpPr>
            <a:spLocks noGrp="1"/>
          </p:cNvSpPr>
          <p:nvPr>
            <p:ph type="title"/>
          </p:nvPr>
        </p:nvSpPr>
        <p:spPr>
          <a:xfrm>
            <a:off x="457200" y="84779"/>
            <a:ext cx="8229600" cy="581340"/>
          </a:xfrm>
        </p:spPr>
        <p:txBody>
          <a:bodyPr>
            <a:normAutofit fontScale="90000"/>
          </a:bodyPr>
          <a:lstStyle/>
          <a:p>
            <a:r>
              <a:rPr lang="en-US" sz="4400" b="1" dirty="0">
                <a:solidFill>
                  <a:schemeClr val="accent2">
                    <a:lumMod val="75000"/>
                  </a:schemeClr>
                </a:solidFill>
                <a:effectLst>
                  <a:outerShdw blurRad="38100" dist="38100" dir="2700000" algn="tl">
                    <a:srgbClr val="000000">
                      <a:alpha val="43137"/>
                    </a:srgbClr>
                  </a:outerShdw>
                </a:effectLst>
              </a:rPr>
              <a:t>Phenacetin</a:t>
            </a:r>
          </a:p>
        </p:txBody>
      </p:sp>
      <p:pic>
        <p:nvPicPr>
          <p:cNvPr id="6" name="Content Placeholder 5" descr="A picture containing cake, water, table, red&#10;&#10;Description automatically generated">
            <a:extLst>
              <a:ext uri="{FF2B5EF4-FFF2-40B4-BE49-F238E27FC236}">
                <a16:creationId xmlns:a16="http://schemas.microsoft.com/office/drawing/2014/main" id="{3E07E5A1-B0D2-4118-9C81-089156E56266}"/>
              </a:ext>
            </a:extLst>
          </p:cNvPr>
          <p:cNvPicPr>
            <a:picLocks noGrp="1" noChangeAspect="1"/>
          </p:cNvPicPr>
          <p:nvPr>
            <p:ph sz="half" idx="1"/>
          </p:nvPr>
        </p:nvPicPr>
        <p:blipFill>
          <a:blip r:embed="rId2"/>
          <a:stretch>
            <a:fillRect/>
          </a:stretch>
        </p:blipFill>
        <p:spPr>
          <a:xfrm>
            <a:off x="393616" y="1150570"/>
            <a:ext cx="3227649" cy="3444053"/>
          </a:xfrm>
        </p:spPr>
      </p:pic>
      <p:sp>
        <p:nvSpPr>
          <p:cNvPr id="4" name="Content Placeholder 3">
            <a:extLst>
              <a:ext uri="{FF2B5EF4-FFF2-40B4-BE49-F238E27FC236}">
                <a16:creationId xmlns:a16="http://schemas.microsoft.com/office/drawing/2014/main" id="{B025E166-4563-45CC-87F2-41FF474DF406}"/>
              </a:ext>
            </a:extLst>
          </p:cNvPr>
          <p:cNvSpPr>
            <a:spLocks noGrp="1"/>
          </p:cNvSpPr>
          <p:nvPr>
            <p:ph sz="half" idx="2"/>
          </p:nvPr>
        </p:nvSpPr>
        <p:spPr>
          <a:xfrm>
            <a:off x="4648200" y="708510"/>
            <a:ext cx="4038600" cy="4293440"/>
          </a:xfrm>
        </p:spPr>
        <p:txBody>
          <a:bodyPr>
            <a:normAutofit fontScale="92500" lnSpcReduction="20000"/>
          </a:bodyPr>
          <a:lstStyle/>
          <a:p>
            <a:r>
              <a:rPr lang="en-US" sz="1900" dirty="0"/>
              <a:t>Phenacetin induces hemolytic anemia, a disorder in which red blood cells are destroyed prematurely, affecting oxygen transfer*</a:t>
            </a:r>
          </a:p>
          <a:p>
            <a:pPr marL="0" indent="0">
              <a:buNone/>
            </a:pPr>
            <a:endParaRPr lang="en-US" sz="1900" dirty="0"/>
          </a:p>
          <a:p>
            <a:r>
              <a:rPr lang="en-US" sz="1900" dirty="0"/>
              <a:t>Respiratory depression &amp; cardiac arrest may ensue from lack of oxygen </a:t>
            </a:r>
          </a:p>
          <a:p>
            <a:pPr marL="0" indent="0">
              <a:buNone/>
            </a:pPr>
            <a:endParaRPr lang="en-US" sz="1900" dirty="0"/>
          </a:p>
          <a:p>
            <a:r>
              <a:rPr lang="en-US" sz="1900" dirty="0"/>
              <a:t>The chronic use of phenacetin is associated with nephrotoxicity and analgesic nephropathy (kidney damage)**</a:t>
            </a:r>
          </a:p>
          <a:p>
            <a:pPr marL="0" indent="0">
              <a:buNone/>
            </a:pPr>
            <a:r>
              <a:rPr lang="en-US" sz="1300" dirty="0"/>
              <a:t>__________________</a:t>
            </a:r>
          </a:p>
          <a:p>
            <a:pPr marL="0" indent="0">
              <a:buNone/>
            </a:pPr>
            <a:r>
              <a:rPr lang="en-US" sz="1200" dirty="0"/>
              <a:t>*Millar J, et al, Phenacetin-induced hemolytic anemia. Can Med Assoc J (</a:t>
            </a:r>
            <a:r>
              <a:rPr lang="pt-BR" sz="1200" dirty="0"/>
              <a:t>1972) Apr 8; 106(7): 770–775</a:t>
            </a:r>
          </a:p>
          <a:p>
            <a:pPr marL="0" indent="0">
              <a:buNone/>
            </a:pPr>
            <a:r>
              <a:rPr lang="pt-BR" sz="1200" dirty="0"/>
              <a:t>**</a:t>
            </a:r>
            <a:r>
              <a:rPr lang="en-US" dirty="0"/>
              <a:t> </a:t>
            </a:r>
            <a:r>
              <a:rPr lang="en-US" sz="1200" dirty="0"/>
              <a:t>C. Cole, Liverpool John </a:t>
            </a:r>
            <a:r>
              <a:rPr lang="en-US" sz="1200" dirty="0" err="1"/>
              <a:t>Moores</a:t>
            </a:r>
            <a:r>
              <a:rPr lang="en-US" sz="1200" dirty="0"/>
              <a:t> University, Centre for Public Health, CUT: A Guide to Adulterants, Bulking Agents and Other Contaminants Found in Illicit Drugs, Centre for Public Health, Faculty of Health and Applied Social Sciences, Liverpool John </a:t>
            </a:r>
            <a:r>
              <a:rPr lang="en-US" sz="1200" dirty="0" err="1"/>
              <a:t>Moores</a:t>
            </a:r>
            <a:r>
              <a:rPr lang="en-US" sz="1200" dirty="0"/>
              <a:t> University, Liverpool, 2010</a:t>
            </a:r>
            <a:endParaRPr lang="pt-BR" sz="1200" dirty="0"/>
          </a:p>
          <a:p>
            <a:endParaRPr lang="pt-BR" sz="1200" dirty="0"/>
          </a:p>
          <a:p>
            <a:endParaRPr lang="en-US" sz="1200" dirty="0"/>
          </a:p>
        </p:txBody>
      </p:sp>
    </p:spTree>
    <p:extLst>
      <p:ext uri="{BB962C8B-B14F-4D97-AF65-F5344CB8AC3E}">
        <p14:creationId xmlns:p14="http://schemas.microsoft.com/office/powerpoint/2010/main" val="1235798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43332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78C77-DD64-4568-A9F7-5FAE8CEEA020}"/>
              </a:ext>
            </a:extLst>
          </p:cNvPr>
          <p:cNvSpPr>
            <a:spLocks noGrp="1"/>
          </p:cNvSpPr>
          <p:nvPr>
            <p:ph type="title"/>
          </p:nvPr>
        </p:nvSpPr>
        <p:spPr>
          <a:xfrm>
            <a:off x="628650" y="274320"/>
            <a:ext cx="7886700" cy="906528"/>
          </a:xfrm>
        </p:spPr>
        <p:txBody>
          <a:bodyPr vert="horz" lIns="91440" tIns="45720" rIns="91440" bIns="45720" rtlCol="0" anchor="ctr">
            <a:normAutofit/>
          </a:bodyPr>
          <a:lstStyle/>
          <a:p>
            <a:pPr algn="l" defTabSz="914400">
              <a:lnSpc>
                <a:spcPct val="90000"/>
              </a:lnSpc>
            </a:pPr>
            <a:r>
              <a:rPr lang="en-US" sz="4400" dirty="0">
                <a:solidFill>
                  <a:schemeClr val="bg1"/>
                </a:solidFill>
              </a:rPr>
              <a:t>Acetaminophen</a:t>
            </a:r>
          </a:p>
        </p:txBody>
      </p:sp>
      <p:pic>
        <p:nvPicPr>
          <p:cNvPr id="6" name="Content Placeholder 5" descr="A picture containing truck, parked&#10;&#10;Description automatically generated">
            <a:extLst>
              <a:ext uri="{FF2B5EF4-FFF2-40B4-BE49-F238E27FC236}">
                <a16:creationId xmlns:a16="http://schemas.microsoft.com/office/drawing/2014/main" id="{C1F58772-C3F5-4007-8B5D-EAD1D297FBEA}"/>
              </a:ext>
            </a:extLst>
          </p:cNvPr>
          <p:cNvPicPr>
            <a:picLocks noGrp="1" noChangeAspect="1"/>
          </p:cNvPicPr>
          <p:nvPr>
            <p:ph sz="half" idx="1"/>
          </p:nvPr>
        </p:nvPicPr>
        <p:blipFill rotWithShape="1">
          <a:blip r:embed="rId2"/>
          <a:srcRect l="9984" r="7343" b="-3"/>
          <a:stretch/>
        </p:blipFill>
        <p:spPr>
          <a:xfrm>
            <a:off x="630936" y="1707642"/>
            <a:ext cx="3761613" cy="2925080"/>
          </a:xfrm>
          <a:prstGeom prst="rect">
            <a:avLst/>
          </a:prstGeom>
        </p:spPr>
      </p:pic>
      <p:sp>
        <p:nvSpPr>
          <p:cNvPr id="4" name="Content Placeholder 3">
            <a:extLst>
              <a:ext uri="{FF2B5EF4-FFF2-40B4-BE49-F238E27FC236}">
                <a16:creationId xmlns:a16="http://schemas.microsoft.com/office/drawing/2014/main" id="{137B49F4-197E-4697-A150-61AAFB62BB0C}"/>
              </a:ext>
            </a:extLst>
          </p:cNvPr>
          <p:cNvSpPr>
            <a:spLocks noGrp="1"/>
          </p:cNvSpPr>
          <p:nvPr>
            <p:ph sz="half" idx="2"/>
          </p:nvPr>
        </p:nvSpPr>
        <p:spPr>
          <a:xfrm>
            <a:off x="4638612" y="1455168"/>
            <a:ext cx="4384275" cy="3688332"/>
          </a:xfrm>
        </p:spPr>
        <p:txBody>
          <a:bodyPr vert="horz" lIns="91440" tIns="45720" rIns="91440" bIns="45720" rtlCol="0" anchor="ctr">
            <a:normAutofit/>
          </a:bodyPr>
          <a:lstStyle/>
          <a:p>
            <a:pPr indent="-228600" defTabSz="914400">
              <a:lnSpc>
                <a:spcPct val="90000"/>
              </a:lnSpc>
            </a:pPr>
            <a:r>
              <a:rPr lang="en-US" sz="1800" dirty="0"/>
              <a:t>Acetaminophen is an over-the-counter pain relief medication responsible at high chronic doses for liver damage</a:t>
            </a:r>
          </a:p>
          <a:p>
            <a:pPr marL="28575" indent="0" defTabSz="914400">
              <a:lnSpc>
                <a:spcPct val="90000"/>
              </a:lnSpc>
              <a:buNone/>
            </a:pPr>
            <a:endParaRPr lang="en-US" sz="1800" dirty="0"/>
          </a:p>
          <a:p>
            <a:pPr indent="-228600" defTabSz="914400">
              <a:lnSpc>
                <a:spcPct val="90000"/>
              </a:lnSpc>
            </a:pPr>
            <a:r>
              <a:rPr lang="en-US" sz="1800" dirty="0"/>
              <a:t>When mixed with heroin, it can dramatically depress heart rate and breathing</a:t>
            </a:r>
          </a:p>
          <a:p>
            <a:pPr marL="28575" indent="0" defTabSz="914400">
              <a:lnSpc>
                <a:spcPct val="90000"/>
              </a:lnSpc>
              <a:buNone/>
            </a:pPr>
            <a:endParaRPr lang="en-US" sz="1800" dirty="0"/>
          </a:p>
          <a:p>
            <a:pPr indent="-228600" defTabSz="914400">
              <a:lnSpc>
                <a:spcPct val="90000"/>
              </a:lnSpc>
            </a:pPr>
            <a:r>
              <a:rPr lang="en-US" sz="1800" dirty="0"/>
              <a:t>When cut into cocaine, it can increase hepatoxicity (liver damage) </a:t>
            </a:r>
          </a:p>
          <a:p>
            <a:pPr indent="-228600" defTabSz="914400">
              <a:lnSpc>
                <a:spcPct val="90000"/>
              </a:lnSpc>
            </a:pPr>
            <a:endParaRPr lang="en-US" sz="1800" dirty="0"/>
          </a:p>
        </p:txBody>
      </p:sp>
    </p:spTree>
    <p:extLst>
      <p:ext uri="{BB962C8B-B14F-4D97-AF65-F5344CB8AC3E}">
        <p14:creationId xmlns:p14="http://schemas.microsoft.com/office/powerpoint/2010/main" val="3381650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000750" cy="651272"/>
          </a:xfrm>
        </p:spPr>
        <p:txBody>
          <a:bodyPr/>
          <a:lstStyle/>
          <a:p>
            <a:r>
              <a:rPr lang="en-US" b="1" dirty="0"/>
              <a:t>Acetaminophen Risks</a:t>
            </a:r>
          </a:p>
        </p:txBody>
      </p:sp>
      <p:sp>
        <p:nvSpPr>
          <p:cNvPr id="3" name="Content Placeholder 2"/>
          <p:cNvSpPr>
            <a:spLocks noGrp="1"/>
          </p:cNvSpPr>
          <p:nvPr>
            <p:ph idx="1"/>
          </p:nvPr>
        </p:nvSpPr>
        <p:spPr>
          <a:xfrm>
            <a:off x="1485900" y="1028700"/>
            <a:ext cx="6286500" cy="3943350"/>
          </a:xfrm>
        </p:spPr>
        <p:txBody>
          <a:bodyPr>
            <a:normAutofit lnSpcReduction="10000"/>
          </a:bodyPr>
          <a:lstStyle/>
          <a:p>
            <a:pPr marL="0" indent="0">
              <a:buNone/>
            </a:pPr>
            <a:r>
              <a:rPr lang="en-US" sz="2100" dirty="0"/>
              <a:t>Cases of </a:t>
            </a:r>
            <a:r>
              <a:rPr lang="en-US" sz="2100" b="1" dirty="0">
                <a:solidFill>
                  <a:srgbClr val="0070C0"/>
                </a:solidFill>
              </a:rPr>
              <a:t>severe liver damage </a:t>
            </a:r>
            <a:r>
              <a:rPr lang="en-US" sz="2100" dirty="0"/>
              <a:t>have occurred in patients who:</a:t>
            </a:r>
          </a:p>
          <a:p>
            <a:r>
              <a:rPr lang="en-US" sz="2100" dirty="0"/>
              <a:t>took more than the prescribed dose in a 24-hour period (i.e., 3 grams or 3,000 mg);</a:t>
            </a:r>
          </a:p>
          <a:p>
            <a:r>
              <a:rPr lang="en-US" sz="2100" dirty="0"/>
              <a:t>took more than one acetaminophen-containing product at the same time; or</a:t>
            </a:r>
          </a:p>
          <a:p>
            <a:r>
              <a:rPr lang="en-US" sz="2100" dirty="0"/>
              <a:t>drank alcohol while taking the product (</a:t>
            </a:r>
            <a:r>
              <a:rPr lang="en-US" sz="2100" b="1" dirty="0">
                <a:solidFill>
                  <a:srgbClr val="0070C0"/>
                </a:solidFill>
              </a:rPr>
              <a:t>risk of kidney disease</a:t>
            </a:r>
            <a:r>
              <a:rPr lang="en-US" sz="2100" dirty="0"/>
              <a:t> also).                                                             </a:t>
            </a:r>
          </a:p>
          <a:p>
            <a:pPr marL="0" indent="0">
              <a:buNone/>
            </a:pPr>
            <a:r>
              <a:rPr lang="en-US" sz="2100" dirty="0"/>
              <a:t>  ____________________________________________</a:t>
            </a:r>
          </a:p>
          <a:p>
            <a:pPr marL="0" indent="0">
              <a:buNone/>
            </a:pPr>
            <a:r>
              <a:rPr lang="en-US" sz="2100" dirty="0"/>
              <a:t>FDA recommended dose – 325 mg/tablet</a:t>
            </a:r>
          </a:p>
          <a:p>
            <a:pPr marL="0" indent="0">
              <a:buNone/>
            </a:pPr>
            <a:r>
              <a:rPr lang="en-US" sz="2100" b="1" dirty="0">
                <a:solidFill>
                  <a:srgbClr val="0070C0"/>
                </a:solidFill>
              </a:rPr>
              <a:t>Increased liver damage used in conjunction with cocaine</a:t>
            </a:r>
          </a:p>
          <a:p>
            <a:pPr marL="0" indent="0">
              <a:buNone/>
            </a:pPr>
            <a:endParaRPr lang="en-US" sz="2100" dirty="0"/>
          </a:p>
        </p:txBody>
      </p:sp>
    </p:spTree>
    <p:extLst>
      <p:ext uri="{BB962C8B-B14F-4D97-AF65-F5344CB8AC3E}">
        <p14:creationId xmlns:p14="http://schemas.microsoft.com/office/powerpoint/2010/main" val="3399643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BF76-E552-4229-B0A8-36F8432848BD}"/>
              </a:ext>
            </a:extLst>
          </p:cNvPr>
          <p:cNvSpPr>
            <a:spLocks noGrp="1"/>
          </p:cNvSpPr>
          <p:nvPr>
            <p:ph type="title"/>
          </p:nvPr>
        </p:nvSpPr>
        <p:spPr/>
        <p:txBody>
          <a:bodyPr>
            <a:normAutofit/>
          </a:bodyPr>
          <a:lstStyle/>
          <a:p>
            <a:r>
              <a:rPr lang="en-US" sz="2400" dirty="0" err="1"/>
              <a:t>Cocaethylene</a:t>
            </a:r>
            <a:r>
              <a:rPr lang="en-US" sz="2400" dirty="0"/>
              <a:t> Risks</a:t>
            </a:r>
          </a:p>
        </p:txBody>
      </p:sp>
      <p:pic>
        <p:nvPicPr>
          <p:cNvPr id="6" name="Content Placeholder 5" descr="A picture containing indoor, table, sitting, cup&#10;&#10;Description automatically generated">
            <a:extLst>
              <a:ext uri="{FF2B5EF4-FFF2-40B4-BE49-F238E27FC236}">
                <a16:creationId xmlns:a16="http://schemas.microsoft.com/office/drawing/2014/main" id="{5FEF35FC-A1A8-4EB8-87F0-EAA8C50D8B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2" y="1149548"/>
            <a:ext cx="3008313" cy="2500313"/>
          </a:xfrm>
        </p:spPr>
      </p:pic>
      <p:sp>
        <p:nvSpPr>
          <p:cNvPr id="4" name="Text Placeholder 3">
            <a:extLst>
              <a:ext uri="{FF2B5EF4-FFF2-40B4-BE49-F238E27FC236}">
                <a16:creationId xmlns:a16="http://schemas.microsoft.com/office/drawing/2014/main" id="{E9159554-EE44-4B72-AC3F-7F06DB7434E1}"/>
              </a:ext>
            </a:extLst>
          </p:cNvPr>
          <p:cNvSpPr>
            <a:spLocks noGrp="1"/>
          </p:cNvSpPr>
          <p:nvPr>
            <p:ph type="body" sz="half" idx="2"/>
          </p:nvPr>
        </p:nvSpPr>
        <p:spPr>
          <a:xfrm>
            <a:off x="457201" y="1149548"/>
            <a:ext cx="3008313" cy="2500313"/>
          </a:xfrm>
        </p:spPr>
        <p:txBody>
          <a:bodyPr/>
          <a:lstStyle/>
          <a:p>
            <a:r>
              <a:rPr lang="en-US" dirty="0"/>
              <a:t> </a:t>
            </a:r>
          </a:p>
        </p:txBody>
      </p:sp>
      <p:sp>
        <p:nvSpPr>
          <p:cNvPr id="7" name="Rectangle 6">
            <a:extLst>
              <a:ext uri="{FF2B5EF4-FFF2-40B4-BE49-F238E27FC236}">
                <a16:creationId xmlns:a16="http://schemas.microsoft.com/office/drawing/2014/main" id="{3AFA9674-6280-448C-8DF8-B8921C4338E9}"/>
              </a:ext>
            </a:extLst>
          </p:cNvPr>
          <p:cNvSpPr/>
          <p:nvPr/>
        </p:nvSpPr>
        <p:spPr>
          <a:xfrm>
            <a:off x="3850546" y="204788"/>
            <a:ext cx="4725100" cy="5147563"/>
          </a:xfrm>
          <a:prstGeom prst="rect">
            <a:avLst/>
          </a:prstGeom>
        </p:spPr>
        <p:txBody>
          <a:bodyPr wrap="square">
            <a:spAutoFit/>
          </a:bodyPr>
          <a:lstStyle/>
          <a:p>
            <a:r>
              <a:rPr lang="en-US" dirty="0" err="1"/>
              <a:t>Cocaethylene</a:t>
            </a:r>
            <a:r>
              <a:rPr lang="en-US" dirty="0"/>
              <a:t> is the byproduct of concurrent consumption of </a:t>
            </a:r>
            <a:r>
              <a:rPr lang="en-US" b="1" dirty="0">
                <a:solidFill>
                  <a:srgbClr val="0070C0"/>
                </a:solidFill>
              </a:rPr>
              <a:t>alcohol</a:t>
            </a:r>
            <a:r>
              <a:rPr lang="en-US" dirty="0"/>
              <a:t> and </a:t>
            </a:r>
            <a:r>
              <a:rPr lang="en-US" b="1" dirty="0">
                <a:solidFill>
                  <a:srgbClr val="0070C0"/>
                </a:solidFill>
              </a:rPr>
              <a:t>cocaine</a:t>
            </a:r>
            <a:r>
              <a:rPr lang="en-US" dirty="0"/>
              <a:t> as metabolized by the liver.</a:t>
            </a:r>
          </a:p>
          <a:p>
            <a:endParaRPr lang="en-US" dirty="0"/>
          </a:p>
          <a:p>
            <a:r>
              <a:rPr lang="en-US" dirty="0"/>
              <a:t>In most users, </a:t>
            </a:r>
            <a:r>
              <a:rPr lang="en-US" dirty="0" err="1"/>
              <a:t>cocaethylene</a:t>
            </a:r>
            <a:r>
              <a:rPr lang="en-US" dirty="0"/>
              <a:t> produces </a:t>
            </a:r>
            <a:r>
              <a:rPr lang="en-US" b="1" dirty="0">
                <a:solidFill>
                  <a:srgbClr val="0070C0"/>
                </a:solidFill>
              </a:rPr>
              <a:t>euphoria</a:t>
            </a:r>
            <a:r>
              <a:rPr lang="en-US" dirty="0"/>
              <a:t> and has a longer duration of action than cocaine.</a:t>
            </a:r>
          </a:p>
          <a:p>
            <a:endParaRPr lang="en-US" dirty="0"/>
          </a:p>
          <a:p>
            <a:r>
              <a:rPr lang="en-US" dirty="0"/>
              <a:t>Some studies suggest that consuming alcohol in combination with cocaine may be more </a:t>
            </a:r>
            <a:r>
              <a:rPr lang="en-US" b="1" dirty="0">
                <a:solidFill>
                  <a:srgbClr val="0070C0"/>
                </a:solidFill>
              </a:rPr>
              <a:t>cardiotoxic</a:t>
            </a:r>
            <a:r>
              <a:rPr lang="en-US" dirty="0"/>
              <a:t> than cocaine</a:t>
            </a:r>
            <a:r>
              <a:rPr lang="en-US" b="1" dirty="0"/>
              <a:t>*</a:t>
            </a:r>
            <a:r>
              <a:rPr lang="en-US" dirty="0"/>
              <a:t> and "it also carries an 18 to 25-fold increase over cocaine alone in risk of </a:t>
            </a:r>
            <a:r>
              <a:rPr lang="en-US" b="1" dirty="0">
                <a:solidFill>
                  <a:srgbClr val="0070C0"/>
                </a:solidFill>
              </a:rPr>
              <a:t>immediate death</a:t>
            </a:r>
            <a:r>
              <a:rPr lang="en-US" dirty="0"/>
              <a:t>".</a:t>
            </a:r>
            <a:r>
              <a:rPr lang="en-US" b="1" dirty="0"/>
              <a:t>**</a:t>
            </a:r>
          </a:p>
          <a:p>
            <a:r>
              <a:rPr lang="en-US" kern="1800" dirty="0">
                <a:solidFill>
                  <a:srgbClr val="000000"/>
                </a:solidFill>
              </a:rPr>
              <a:t>______________________________________</a:t>
            </a:r>
          </a:p>
          <a:p>
            <a:r>
              <a:rPr lang="en-US" sz="1275" kern="1800" dirty="0">
                <a:solidFill>
                  <a:srgbClr val="000000"/>
                </a:solidFill>
              </a:rPr>
              <a:t>*Wilson, L.D. et al. </a:t>
            </a:r>
            <a:r>
              <a:rPr lang="en-US" sz="1275" dirty="0"/>
              <a:t>(2001). Cocaine, ethanol, and </a:t>
            </a:r>
            <a:r>
              <a:rPr lang="en-US" sz="1275" dirty="0" err="1"/>
              <a:t>cocaethylene</a:t>
            </a:r>
            <a:r>
              <a:rPr lang="en-US" sz="1275" dirty="0"/>
              <a:t> </a:t>
            </a:r>
            <a:r>
              <a:rPr lang="en-US" sz="1275" dirty="0" err="1"/>
              <a:t>cardiotoxity</a:t>
            </a:r>
            <a:r>
              <a:rPr lang="en-US" sz="1275" dirty="0"/>
              <a:t> in an animal model of cocaine and ethanol abuse. </a:t>
            </a:r>
            <a:r>
              <a:rPr lang="en-US" sz="1275" i="1" dirty="0"/>
              <a:t>Academic Emergency Medicine,</a:t>
            </a:r>
            <a:r>
              <a:rPr lang="en-US" sz="1275" dirty="0"/>
              <a:t> 8 (3): 211–22.</a:t>
            </a:r>
          </a:p>
          <a:p>
            <a:endParaRPr lang="en-US" sz="1275" dirty="0"/>
          </a:p>
          <a:p>
            <a:r>
              <a:rPr lang="en-US" sz="1275" b="1" kern="1800" dirty="0">
                <a:solidFill>
                  <a:srgbClr val="000000"/>
                </a:solidFill>
              </a:rPr>
              <a:t>**</a:t>
            </a:r>
            <a:r>
              <a:rPr lang="en-US" sz="1275" dirty="0"/>
              <a:t>Andrews P (1997). </a:t>
            </a:r>
            <a:r>
              <a:rPr lang="en-US" sz="1275" dirty="0" err="1"/>
              <a:t>Cocaethylene</a:t>
            </a:r>
            <a:r>
              <a:rPr lang="en-US" sz="1275" dirty="0"/>
              <a:t> toxicity. </a:t>
            </a:r>
            <a:r>
              <a:rPr lang="en-US" sz="1275" i="1" dirty="0"/>
              <a:t>Journal of Addictive Diseases,</a:t>
            </a:r>
            <a:r>
              <a:rPr lang="en-US" sz="1275" dirty="0"/>
              <a:t> 16 (3): 75–84.</a:t>
            </a:r>
          </a:p>
        </p:txBody>
      </p:sp>
    </p:spTree>
    <p:extLst>
      <p:ext uri="{BB962C8B-B14F-4D97-AF65-F5344CB8AC3E}">
        <p14:creationId xmlns:p14="http://schemas.microsoft.com/office/powerpoint/2010/main" val="1591161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0406-4CE6-413A-B59D-D1EBE5E2A26B}"/>
              </a:ext>
            </a:extLst>
          </p:cNvPr>
          <p:cNvSpPr>
            <a:spLocks noGrp="1"/>
          </p:cNvSpPr>
          <p:nvPr>
            <p:ph type="title"/>
          </p:nvPr>
        </p:nvSpPr>
        <p:spPr>
          <a:xfrm>
            <a:off x="486696" y="142876"/>
            <a:ext cx="4939869" cy="499022"/>
          </a:xfrm>
        </p:spPr>
        <p:txBody>
          <a:bodyPr vert="horz" lIns="91440" tIns="45720" rIns="91440" bIns="45720" rtlCol="0" anchor="ctr">
            <a:normAutofit fontScale="90000"/>
          </a:bodyPr>
          <a:lstStyle/>
          <a:p>
            <a:pPr defTabSz="914400">
              <a:lnSpc>
                <a:spcPct val="90000"/>
              </a:lnSpc>
            </a:pPr>
            <a:r>
              <a:rPr lang="en-US" sz="4000" dirty="0">
                <a:solidFill>
                  <a:schemeClr val="accent2"/>
                </a:solidFill>
                <a:effectLst>
                  <a:outerShdw blurRad="38100" dist="38100" dir="2700000" algn="tl">
                    <a:srgbClr val="000000">
                      <a:alpha val="43137"/>
                    </a:srgbClr>
                  </a:outerShdw>
                </a:effectLst>
              </a:rPr>
              <a:t>    Diphenhydramine</a:t>
            </a:r>
          </a:p>
        </p:txBody>
      </p:sp>
      <p:sp>
        <p:nvSpPr>
          <p:cNvPr id="3" name="Content Placeholder 2">
            <a:extLst>
              <a:ext uri="{FF2B5EF4-FFF2-40B4-BE49-F238E27FC236}">
                <a16:creationId xmlns:a16="http://schemas.microsoft.com/office/drawing/2014/main" id="{94D28DB7-BC10-4EF4-9072-B9301EC89626}"/>
              </a:ext>
            </a:extLst>
          </p:cNvPr>
          <p:cNvSpPr>
            <a:spLocks noGrp="1"/>
          </p:cNvSpPr>
          <p:nvPr>
            <p:ph idx="1"/>
          </p:nvPr>
        </p:nvSpPr>
        <p:spPr>
          <a:xfrm>
            <a:off x="0" y="847788"/>
            <a:ext cx="5664708" cy="4295712"/>
          </a:xfrm>
        </p:spPr>
        <p:txBody>
          <a:bodyPr vert="horz" lIns="91440" tIns="45720" rIns="91440" bIns="45720" rtlCol="0">
            <a:normAutofit fontScale="92500" lnSpcReduction="10000"/>
          </a:bodyPr>
          <a:lstStyle/>
          <a:p>
            <a:pPr indent="-228600" defTabSz="914400">
              <a:lnSpc>
                <a:spcPct val="90000"/>
              </a:lnSpc>
            </a:pPr>
            <a:r>
              <a:rPr lang="en-US" sz="2000" dirty="0"/>
              <a:t>When mixed with heroin, it can dramatically depress heart rate and breathing</a:t>
            </a:r>
          </a:p>
          <a:p>
            <a:pPr marL="28575" indent="0" defTabSz="914400">
              <a:lnSpc>
                <a:spcPct val="90000"/>
              </a:lnSpc>
              <a:buNone/>
            </a:pPr>
            <a:endParaRPr lang="en-US" sz="2000" dirty="0"/>
          </a:p>
          <a:p>
            <a:pPr indent="-228600" defTabSz="914400">
              <a:lnSpc>
                <a:spcPct val="90000"/>
              </a:lnSpc>
            </a:pPr>
            <a:r>
              <a:rPr lang="en-US" sz="2000" dirty="0"/>
              <a:t>Can cause prolongation of the QT interval, which can lead to a life-threatening cardiac arrhythmia called </a:t>
            </a:r>
            <a:r>
              <a:rPr lang="en-US" sz="2000" dirty="0" err="1"/>
              <a:t>Torsades</a:t>
            </a:r>
            <a:r>
              <a:rPr lang="en-US" sz="2000" dirty="0"/>
              <a:t> des Pointes (</a:t>
            </a:r>
            <a:r>
              <a:rPr lang="en-US" sz="2000" dirty="0" err="1"/>
              <a:t>TdP</a:t>
            </a:r>
            <a:r>
              <a:rPr lang="en-US" sz="2000" dirty="0"/>
              <a:t>)*</a:t>
            </a:r>
          </a:p>
          <a:p>
            <a:pPr marL="28575" indent="0" defTabSz="914400">
              <a:lnSpc>
                <a:spcPct val="90000"/>
              </a:lnSpc>
              <a:buNone/>
            </a:pPr>
            <a:endParaRPr lang="en-US" sz="2000" dirty="0"/>
          </a:p>
          <a:p>
            <a:pPr indent="-228600" defTabSz="914400">
              <a:lnSpc>
                <a:spcPct val="90000"/>
              </a:lnSpc>
            </a:pPr>
            <a:r>
              <a:rPr lang="en-US" sz="2000" dirty="0"/>
              <a:t>The combination of cocaine and H1-antihistamines like diphenhydramine can be synergistic in terms of super-additive reinforcing effects with regard to potency**</a:t>
            </a:r>
          </a:p>
          <a:p>
            <a:pPr marL="0" indent="0">
              <a:buNone/>
            </a:pPr>
            <a:endParaRPr lang="en-US" sz="1200" dirty="0"/>
          </a:p>
          <a:p>
            <a:pPr marL="0" indent="0">
              <a:buNone/>
            </a:pPr>
            <a:endParaRPr lang="en-US" sz="1200" dirty="0"/>
          </a:p>
          <a:p>
            <a:pPr marL="0" indent="0">
              <a:buNone/>
            </a:pPr>
            <a:r>
              <a:rPr lang="en-US" sz="1200" dirty="0"/>
              <a:t>__________________</a:t>
            </a:r>
          </a:p>
          <a:p>
            <a:pPr marL="0" indent="0">
              <a:buNone/>
            </a:pPr>
            <a:r>
              <a:rPr lang="en-US" sz="1200" dirty="0">
                <a:solidFill>
                  <a:schemeClr val="accent2"/>
                </a:solidFill>
              </a:rPr>
              <a:t>*Husain Z, Hussain K, Nair R, Steinman R. Diphenhydramine induced QT prolongation and torsade de pointes: an uncommon effect of a common drug. </a:t>
            </a:r>
            <a:r>
              <a:rPr lang="en-US" sz="1200" dirty="0" err="1">
                <a:solidFill>
                  <a:schemeClr val="accent2"/>
                </a:solidFill>
              </a:rPr>
              <a:t>Cardiol</a:t>
            </a:r>
            <a:r>
              <a:rPr lang="en-US" sz="1200" dirty="0">
                <a:solidFill>
                  <a:schemeClr val="accent2"/>
                </a:solidFill>
              </a:rPr>
              <a:t> J 2010;17(5):509–11</a:t>
            </a:r>
          </a:p>
          <a:p>
            <a:pPr marL="0" indent="0">
              <a:buNone/>
            </a:pPr>
            <a:endParaRPr lang="pt-BR" sz="1200" dirty="0">
              <a:solidFill>
                <a:schemeClr val="accent2"/>
              </a:solidFill>
            </a:endParaRPr>
          </a:p>
          <a:p>
            <a:pPr marL="28575" indent="0" defTabSz="914400">
              <a:lnSpc>
                <a:spcPct val="90000"/>
              </a:lnSpc>
              <a:buNone/>
            </a:pPr>
            <a:r>
              <a:rPr lang="en-US" sz="1200" dirty="0">
                <a:solidFill>
                  <a:schemeClr val="accent2"/>
                </a:solidFill>
              </a:rPr>
              <a:t>**Wang Z, Woolverton WL (2007) Self-administration of cocaine-antihistamine combinations: super-additive reinforcing effects. Eur J </a:t>
            </a:r>
            <a:r>
              <a:rPr lang="en-US" sz="1200" dirty="0" err="1">
                <a:solidFill>
                  <a:schemeClr val="accent2"/>
                </a:solidFill>
              </a:rPr>
              <a:t>Pharmacol</a:t>
            </a:r>
            <a:r>
              <a:rPr lang="en-US" sz="1200" dirty="0">
                <a:solidFill>
                  <a:schemeClr val="accent2"/>
                </a:solidFill>
              </a:rPr>
              <a:t> 557: 159–160.</a:t>
            </a:r>
          </a:p>
        </p:txBody>
      </p:sp>
      <p:sp>
        <p:nvSpPr>
          <p:cNvPr id="73" name="Rectangle 72">
            <a:extLst>
              <a:ext uri="{FF2B5EF4-FFF2-40B4-BE49-F238E27FC236}">
                <a16:creationId xmlns:a16="http://schemas.microsoft.com/office/drawing/2014/main" id="{889FFB6D-03D3-44AC-BBAA-FA8A286C9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708" y="1"/>
            <a:ext cx="3479292"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mazon.com: Member's Mark 25 mg Diphenhydramine Allergy (600 ct ...">
            <a:extLst>
              <a:ext uri="{FF2B5EF4-FFF2-40B4-BE49-F238E27FC236}">
                <a16:creationId xmlns:a16="http://schemas.microsoft.com/office/drawing/2014/main" id="{10172671-BA00-42CF-88D2-CDD14989A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87" r="-2" b="3442"/>
          <a:stretch/>
        </p:blipFill>
        <p:spPr bwMode="auto">
          <a:xfrm>
            <a:off x="6144767" y="480061"/>
            <a:ext cx="2519485" cy="418337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6578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4333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3CEA1-A0CB-4365-B82F-19AB405749F1}"/>
              </a:ext>
            </a:extLst>
          </p:cNvPr>
          <p:cNvSpPr>
            <a:spLocks noGrp="1"/>
          </p:cNvSpPr>
          <p:nvPr>
            <p:ph type="title"/>
          </p:nvPr>
        </p:nvSpPr>
        <p:spPr>
          <a:xfrm>
            <a:off x="628650" y="274320"/>
            <a:ext cx="7886700" cy="994172"/>
          </a:xfrm>
        </p:spPr>
        <p:txBody>
          <a:bodyPr vert="horz" lIns="91440" tIns="45720" rIns="91440" bIns="45720" rtlCol="0" anchor="ctr">
            <a:normAutofit/>
          </a:bodyPr>
          <a:lstStyle/>
          <a:p>
            <a:pPr defTabSz="914400">
              <a:lnSpc>
                <a:spcPct val="90000"/>
              </a:lnSpc>
            </a:pPr>
            <a:r>
              <a:rPr lang="en-US" sz="4400" dirty="0">
                <a:solidFill>
                  <a:srgbClr val="FFFFFF"/>
                </a:solidFill>
              </a:rPr>
              <a:t>   Diltiazem</a:t>
            </a:r>
          </a:p>
        </p:txBody>
      </p:sp>
      <p:pic>
        <p:nvPicPr>
          <p:cNvPr id="6" name="Content Placeholder 5" descr="A picture containing toothbrush, sitting, table, sink&#10;&#10;Description automatically generated">
            <a:extLst>
              <a:ext uri="{FF2B5EF4-FFF2-40B4-BE49-F238E27FC236}">
                <a16:creationId xmlns:a16="http://schemas.microsoft.com/office/drawing/2014/main" id="{797F1FEF-8215-4283-986B-13DA918C799F}"/>
              </a:ext>
            </a:extLst>
          </p:cNvPr>
          <p:cNvPicPr>
            <a:picLocks noGrp="1" noChangeAspect="1"/>
          </p:cNvPicPr>
          <p:nvPr>
            <p:ph idx="1"/>
          </p:nvPr>
        </p:nvPicPr>
        <p:blipFill rotWithShape="1">
          <a:blip r:embed="rId2"/>
          <a:srcRect l="1442" r="36642" b="3"/>
          <a:stretch/>
        </p:blipFill>
        <p:spPr>
          <a:xfrm>
            <a:off x="630936" y="1707642"/>
            <a:ext cx="3761613" cy="2925080"/>
          </a:xfrm>
          <a:prstGeom prst="rect">
            <a:avLst/>
          </a:prstGeom>
        </p:spPr>
      </p:pic>
      <p:sp>
        <p:nvSpPr>
          <p:cNvPr id="4" name="Text Placeholder 3">
            <a:extLst>
              <a:ext uri="{FF2B5EF4-FFF2-40B4-BE49-F238E27FC236}">
                <a16:creationId xmlns:a16="http://schemas.microsoft.com/office/drawing/2014/main" id="{B4E2CDDF-0111-4EA4-8210-3C482FB0895E}"/>
              </a:ext>
            </a:extLst>
          </p:cNvPr>
          <p:cNvSpPr>
            <a:spLocks noGrp="1"/>
          </p:cNvSpPr>
          <p:nvPr>
            <p:ph type="body" sz="half" idx="2"/>
          </p:nvPr>
        </p:nvSpPr>
        <p:spPr>
          <a:xfrm>
            <a:off x="4657726" y="1542811"/>
            <a:ext cx="4393406" cy="3600689"/>
          </a:xfrm>
        </p:spPr>
        <p:txBody>
          <a:bodyPr vert="horz" lIns="91440" tIns="45720" rIns="91440" bIns="45720" rtlCol="0" anchor="ctr">
            <a:noAutofit/>
          </a:bodyPr>
          <a:lstStyle/>
          <a:p>
            <a:pPr marL="171450" indent="-171450" defTabSz="914400">
              <a:lnSpc>
                <a:spcPct val="90000"/>
              </a:lnSpc>
              <a:buFont typeface="Arial" panose="020B0604020202020204" pitchFamily="34" charset="0"/>
              <a:buChar char="•"/>
            </a:pPr>
            <a:r>
              <a:rPr lang="en-US" sz="1550" dirty="0"/>
              <a:t>Diltiazem is a medication belonging to a class of calcium-channel blockers and it is commonly used to treat high blood pressure</a:t>
            </a:r>
          </a:p>
          <a:p>
            <a:pPr defTabSz="914400">
              <a:lnSpc>
                <a:spcPct val="90000"/>
              </a:lnSpc>
            </a:pPr>
            <a:endParaRPr lang="en-US" sz="1550" dirty="0"/>
          </a:p>
          <a:p>
            <a:pPr marL="171450" indent="-171450" defTabSz="914400">
              <a:lnSpc>
                <a:spcPct val="90000"/>
              </a:lnSpc>
              <a:buFont typeface="Arial" panose="020B0604020202020204" pitchFamily="34" charset="0"/>
              <a:buChar char="•"/>
            </a:pPr>
            <a:r>
              <a:rPr lang="en-US" sz="1550" dirty="0"/>
              <a:t>Double-depressant effect with heroin </a:t>
            </a:r>
          </a:p>
          <a:p>
            <a:pPr defTabSz="914400">
              <a:lnSpc>
                <a:spcPct val="90000"/>
              </a:lnSpc>
            </a:pPr>
            <a:endParaRPr lang="en-US" sz="1550" dirty="0"/>
          </a:p>
          <a:p>
            <a:pPr marL="171450" indent="-171450" defTabSz="914400">
              <a:lnSpc>
                <a:spcPct val="90000"/>
              </a:lnSpc>
              <a:buFont typeface="Arial" panose="020B0604020202020204" pitchFamily="34" charset="0"/>
              <a:buChar char="•"/>
            </a:pPr>
            <a:r>
              <a:rPr lang="en-US" sz="1550" dirty="0"/>
              <a:t>As an adulterant, it can cause severe adverse cardiovascular reactions, including angina, bradycardia, hypotension, and arrhythmia*</a:t>
            </a:r>
          </a:p>
          <a:p>
            <a:pPr defTabSz="914400">
              <a:lnSpc>
                <a:spcPct val="90000"/>
              </a:lnSpc>
            </a:pPr>
            <a:r>
              <a:rPr lang="en-US" sz="1550" dirty="0"/>
              <a:t> </a:t>
            </a:r>
          </a:p>
          <a:p>
            <a:pPr marL="171450" indent="-171450" defTabSz="914400">
              <a:lnSpc>
                <a:spcPct val="90000"/>
              </a:lnSpc>
              <a:buFont typeface="Arial" panose="020B0604020202020204" pitchFamily="34" charset="0"/>
              <a:buChar char="•"/>
            </a:pPr>
            <a:r>
              <a:rPr lang="en-US" sz="1550" dirty="0"/>
              <a:t>Potentiates cocaine toxicity &amp; toxic cardiac effects (possibly due to hypoxemia)*</a:t>
            </a:r>
          </a:p>
          <a:p>
            <a:r>
              <a:rPr lang="en-US" sz="1600" dirty="0"/>
              <a:t>__________________</a:t>
            </a:r>
          </a:p>
          <a:p>
            <a:r>
              <a:rPr lang="en-US" sz="1400" dirty="0"/>
              <a:t>*</a:t>
            </a:r>
            <a:r>
              <a:rPr lang="en-US" dirty="0"/>
              <a:t>Brunt T. Monitoring illicit psychostimulants and related health issues. </a:t>
            </a:r>
            <a:r>
              <a:rPr lang="en-US" dirty="0" err="1"/>
              <a:t>Oisterwijk</a:t>
            </a:r>
            <a:r>
              <a:rPr lang="en-US" dirty="0"/>
              <a:t>, The Netherlands: </a:t>
            </a:r>
            <a:r>
              <a:rPr lang="en-US" dirty="0" err="1"/>
              <a:t>BOXPress</a:t>
            </a:r>
            <a:r>
              <a:rPr lang="en-US" dirty="0"/>
              <a:t>, 2012.</a:t>
            </a:r>
            <a:endParaRPr lang="pt-BR" sz="1400" dirty="0"/>
          </a:p>
          <a:p>
            <a:pPr defTabSz="914400">
              <a:lnSpc>
                <a:spcPct val="90000"/>
              </a:lnSpc>
            </a:pPr>
            <a:endParaRPr lang="en-US" sz="1400" dirty="0"/>
          </a:p>
        </p:txBody>
      </p:sp>
    </p:spTree>
    <p:extLst>
      <p:ext uri="{BB962C8B-B14F-4D97-AF65-F5344CB8AC3E}">
        <p14:creationId xmlns:p14="http://schemas.microsoft.com/office/powerpoint/2010/main" val="619775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A56-A3D1-47C0-8A59-34D5857A3DF4}"/>
              </a:ext>
            </a:extLst>
          </p:cNvPr>
          <p:cNvSpPr>
            <a:spLocks noGrp="1"/>
          </p:cNvSpPr>
          <p:nvPr>
            <p:ph type="title"/>
          </p:nvPr>
        </p:nvSpPr>
        <p:spPr>
          <a:xfrm>
            <a:off x="486697" y="105218"/>
            <a:ext cx="3841233" cy="374843"/>
          </a:xfrm>
        </p:spPr>
        <p:txBody>
          <a:bodyPr vert="horz" lIns="91440" tIns="45720" rIns="91440" bIns="45720" rtlCol="0" anchor="ctr">
            <a:normAutofit fontScale="90000"/>
          </a:bodyPr>
          <a:lstStyle/>
          <a:p>
            <a:pPr defTabSz="914400">
              <a:lnSpc>
                <a:spcPct val="90000"/>
              </a:lnSpc>
            </a:pPr>
            <a:r>
              <a:rPr lang="en-US" sz="4400" dirty="0"/>
              <a:t>      </a:t>
            </a:r>
            <a:r>
              <a:rPr lang="en-US" sz="3600" dirty="0">
                <a:solidFill>
                  <a:schemeClr val="tx2"/>
                </a:solidFill>
                <a:effectLst>
                  <a:outerShdw blurRad="38100" dist="38100" dir="2700000" algn="tl">
                    <a:srgbClr val="000000">
                      <a:alpha val="43137"/>
                    </a:srgbClr>
                  </a:outerShdw>
                </a:effectLst>
              </a:rPr>
              <a:t>Caffeine</a:t>
            </a:r>
          </a:p>
        </p:txBody>
      </p:sp>
      <p:sp>
        <p:nvSpPr>
          <p:cNvPr id="4" name="Text Placeholder 3">
            <a:extLst>
              <a:ext uri="{FF2B5EF4-FFF2-40B4-BE49-F238E27FC236}">
                <a16:creationId xmlns:a16="http://schemas.microsoft.com/office/drawing/2014/main" id="{9E8BDD3D-A75A-4E7F-B267-A2E2DAF5CC7C}"/>
              </a:ext>
            </a:extLst>
          </p:cNvPr>
          <p:cNvSpPr>
            <a:spLocks noGrp="1"/>
          </p:cNvSpPr>
          <p:nvPr>
            <p:ph type="body" sz="half" idx="2"/>
          </p:nvPr>
        </p:nvSpPr>
        <p:spPr>
          <a:xfrm>
            <a:off x="0" y="635330"/>
            <a:ext cx="4561176" cy="4402953"/>
          </a:xfrm>
        </p:spPr>
        <p:txBody>
          <a:bodyPr vert="horz" lIns="91440" tIns="45720" rIns="91440" bIns="45720" rtlCol="0">
            <a:normAutofit fontScale="47500" lnSpcReduction="20000"/>
          </a:bodyPr>
          <a:lstStyle/>
          <a:p>
            <a:pPr marL="171450" indent="-171450" defTabSz="914400">
              <a:lnSpc>
                <a:spcPct val="90000"/>
              </a:lnSpc>
              <a:buFont typeface="Arial" panose="020B0604020202020204" pitchFamily="34" charset="0"/>
              <a:buChar char="•"/>
            </a:pPr>
            <a:endParaRPr lang="en-US" sz="3000" dirty="0">
              <a:solidFill>
                <a:srgbClr val="FFFF00"/>
              </a:solidFill>
            </a:endParaRPr>
          </a:p>
          <a:p>
            <a:pPr marL="171450" indent="-171450" defTabSz="914400">
              <a:lnSpc>
                <a:spcPct val="90000"/>
              </a:lnSpc>
              <a:buFont typeface="Arial" panose="020B0604020202020204" pitchFamily="34" charset="0"/>
              <a:buChar char="•"/>
            </a:pPr>
            <a:r>
              <a:rPr lang="en-US" sz="3400" dirty="0">
                <a:solidFill>
                  <a:srgbClr val="FFFF00"/>
                </a:solidFill>
              </a:rPr>
              <a:t>The mixture of caffeine and cocaine enhances cocaine’s psychostimulant effects and produces additive effects between the two drugs*</a:t>
            </a:r>
          </a:p>
          <a:p>
            <a:pPr defTabSz="914400">
              <a:lnSpc>
                <a:spcPct val="90000"/>
              </a:lnSpc>
            </a:pPr>
            <a:endParaRPr lang="en-US" sz="3400" dirty="0">
              <a:solidFill>
                <a:srgbClr val="FFFF00"/>
              </a:solidFill>
            </a:endParaRPr>
          </a:p>
          <a:p>
            <a:pPr marL="171450" indent="-171450" defTabSz="914400">
              <a:lnSpc>
                <a:spcPct val="90000"/>
              </a:lnSpc>
              <a:buFont typeface="Arial" panose="020B0604020202020204" pitchFamily="34" charset="0"/>
              <a:buChar char="•"/>
            </a:pPr>
            <a:r>
              <a:rPr lang="en-US" sz="3400" dirty="0">
                <a:solidFill>
                  <a:srgbClr val="FFFF00"/>
                </a:solidFill>
              </a:rPr>
              <a:t>Potentiates toxic effects of cocaine**</a:t>
            </a:r>
          </a:p>
          <a:p>
            <a:pPr defTabSz="914400">
              <a:lnSpc>
                <a:spcPct val="90000"/>
              </a:lnSpc>
            </a:pPr>
            <a:endParaRPr lang="en-US" sz="3400" dirty="0">
              <a:solidFill>
                <a:srgbClr val="FFFF00"/>
              </a:solidFill>
            </a:endParaRPr>
          </a:p>
          <a:p>
            <a:pPr marL="171450" indent="-171450" defTabSz="914400">
              <a:lnSpc>
                <a:spcPct val="90000"/>
              </a:lnSpc>
              <a:buFont typeface="Arial" panose="020B0604020202020204" pitchFamily="34" charset="0"/>
              <a:buChar char="•"/>
            </a:pPr>
            <a:r>
              <a:rPr lang="en-US" sz="3400" dirty="0">
                <a:solidFill>
                  <a:srgbClr val="FFFF00"/>
                </a:solidFill>
              </a:rPr>
              <a:t>With heroin, can cause abnormal heart rhythm &amp; respiratory distress</a:t>
            </a:r>
          </a:p>
          <a:p>
            <a:pPr defTabSz="914400">
              <a:lnSpc>
                <a:spcPct val="90000"/>
              </a:lnSpc>
            </a:pPr>
            <a:endParaRPr lang="en-US" sz="3400" dirty="0">
              <a:solidFill>
                <a:srgbClr val="FFFF00"/>
              </a:solidFill>
            </a:endParaRPr>
          </a:p>
          <a:p>
            <a:pPr marL="171450" indent="-171450" defTabSz="914400">
              <a:lnSpc>
                <a:spcPct val="90000"/>
              </a:lnSpc>
              <a:buFont typeface="Arial" panose="020B0604020202020204" pitchFamily="34" charset="0"/>
              <a:buChar char="•"/>
            </a:pPr>
            <a:r>
              <a:rPr lang="en-US" sz="3400" dirty="0">
                <a:solidFill>
                  <a:srgbClr val="FFFF00"/>
                </a:solidFill>
              </a:rPr>
              <a:t>Caffeine is also addictive and chronic use can lead to cardiotoxicity, changes in heart rate, and cardiac injury ***</a:t>
            </a:r>
          </a:p>
          <a:p>
            <a:pPr marL="171450" indent="-171450" defTabSz="914400">
              <a:lnSpc>
                <a:spcPct val="90000"/>
              </a:lnSpc>
              <a:buFont typeface="Arial" panose="020B0604020202020204" pitchFamily="34" charset="0"/>
              <a:buChar char="•"/>
            </a:pPr>
            <a:endParaRPr lang="en-US" sz="3400" dirty="0">
              <a:solidFill>
                <a:srgbClr val="FFFF00"/>
              </a:solidFill>
            </a:endParaRPr>
          </a:p>
          <a:p>
            <a:pPr marL="171450" indent="-171450" defTabSz="914400">
              <a:lnSpc>
                <a:spcPct val="90000"/>
              </a:lnSpc>
              <a:buFont typeface="Arial" panose="020B0604020202020204" pitchFamily="34" charset="0"/>
              <a:buChar char="•"/>
            </a:pPr>
            <a:r>
              <a:rPr lang="en-US" sz="3400" dirty="0">
                <a:solidFill>
                  <a:srgbClr val="FFFF00"/>
                </a:solidFill>
              </a:rPr>
              <a:t>May increase long-term neurotoxicity (adverse effect on CNS) induced by MDMA****</a:t>
            </a:r>
          </a:p>
          <a:p>
            <a:pPr defTabSz="914400">
              <a:lnSpc>
                <a:spcPct val="90000"/>
              </a:lnSpc>
            </a:pPr>
            <a:endParaRPr lang="en-US" sz="3000" dirty="0">
              <a:solidFill>
                <a:srgbClr val="FFFF00"/>
              </a:solidFill>
            </a:endParaRPr>
          </a:p>
          <a:p>
            <a:r>
              <a:rPr lang="en-US" sz="1300" dirty="0"/>
              <a:t>______________</a:t>
            </a:r>
          </a:p>
          <a:p>
            <a:r>
              <a:rPr lang="en-US" sz="1300" dirty="0"/>
              <a:t>*</a:t>
            </a:r>
            <a:r>
              <a:rPr lang="en-US" sz="1300" dirty="0" err="1"/>
              <a:t>Duffau</a:t>
            </a:r>
            <a:r>
              <a:rPr lang="en-US" sz="1300" dirty="0"/>
              <a:t> BE, Rojas SA, Ayala SA. A decade of analysis of illicit street cocaine in Chile. J. of Pharmacy &amp; Pharmacognosy Research, 2020, 8(2), 146-154.</a:t>
            </a:r>
          </a:p>
          <a:p>
            <a:endParaRPr lang="en-US" sz="1300" dirty="0"/>
          </a:p>
          <a:p>
            <a:r>
              <a:rPr lang="en-US" sz="1300" dirty="0"/>
              <a:t>**</a:t>
            </a:r>
            <a:r>
              <a:rPr lang="en-US" sz="1300" dirty="0" err="1"/>
              <a:t>Derlet</a:t>
            </a:r>
            <a:r>
              <a:rPr lang="en-US" sz="1300" dirty="0"/>
              <a:t> RW, Tseng JC, Albertson TE. Potentiation of cocaine and d-amphetamine toxicity with caffeine. Am J </a:t>
            </a:r>
            <a:r>
              <a:rPr lang="en-US" sz="1300" dirty="0" err="1"/>
              <a:t>Emerg</a:t>
            </a:r>
            <a:r>
              <a:rPr lang="en-US" sz="1300" dirty="0"/>
              <a:t> Med 1992;10(3):211-216</a:t>
            </a:r>
          </a:p>
          <a:p>
            <a:pPr marL="171450" indent="-171450">
              <a:buFont typeface="Arial" panose="020B0604020202020204" pitchFamily="34" charset="0"/>
              <a:buChar char="•"/>
            </a:pPr>
            <a:endParaRPr lang="en-US" sz="1300" dirty="0"/>
          </a:p>
          <a:p>
            <a:r>
              <a:rPr lang="en-US" sz="1300" dirty="0"/>
              <a:t> *** Mehta MC, Jain AC, Billie M (2004) Effects of cocaine and caffeine alone and in combination on cardiovascular performance: An experimental hemodynamic and coronary flow reserve study in a canine model. Int J </a:t>
            </a:r>
            <a:r>
              <a:rPr lang="en-US" sz="1300" dirty="0" err="1"/>
              <a:t>Cardiol</a:t>
            </a:r>
            <a:r>
              <a:rPr lang="en-US" sz="1300" dirty="0"/>
              <a:t> 97(2): 225–232. </a:t>
            </a:r>
          </a:p>
          <a:p>
            <a:endParaRPr lang="en-US" sz="1300" dirty="0"/>
          </a:p>
          <a:p>
            <a:r>
              <a:rPr lang="en-US" sz="1300" dirty="0"/>
              <a:t>**** </a:t>
            </a:r>
            <a:r>
              <a:rPr lang="en-US" sz="1300" dirty="0" err="1"/>
              <a:t>Vanattou-Saifoudine</a:t>
            </a:r>
            <a:r>
              <a:rPr lang="en-US" sz="1300" dirty="0"/>
              <a:t> et al, Caffeine provokes adverse interactions with 3,4-methyledioxy-methamphetamine and  related psychostimulants: mechanisms and mediators. British J of Pharmacology, 167, 946-959.  </a:t>
            </a:r>
          </a:p>
          <a:p>
            <a:endParaRPr lang="en-US" sz="1300" dirty="0"/>
          </a:p>
          <a:p>
            <a:endParaRPr lang="en-US" sz="1000" dirty="0"/>
          </a:p>
          <a:p>
            <a:pPr defTabSz="914400">
              <a:lnSpc>
                <a:spcPct val="90000"/>
              </a:lnSpc>
            </a:pPr>
            <a:endParaRPr lang="en-US" sz="15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959" y="1"/>
            <a:ext cx="4576041"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indoor, table, sitting, holding&#10;&#10;Description automatically generated">
            <a:extLst>
              <a:ext uri="{FF2B5EF4-FFF2-40B4-BE49-F238E27FC236}">
                <a16:creationId xmlns:a16="http://schemas.microsoft.com/office/drawing/2014/main" id="{1FCE2378-DC2F-4B34-B1A7-5C7184B738D8}"/>
              </a:ext>
            </a:extLst>
          </p:cNvPr>
          <p:cNvPicPr>
            <a:picLocks noGrp="1" noChangeAspect="1"/>
          </p:cNvPicPr>
          <p:nvPr>
            <p:ph idx="1"/>
          </p:nvPr>
        </p:nvPicPr>
        <p:blipFill rotWithShape="1">
          <a:blip r:embed="rId2"/>
          <a:srcRect l="2707" r="17341" b="-3"/>
          <a:stretch/>
        </p:blipFill>
        <p:spPr>
          <a:xfrm>
            <a:off x="5040924" y="480061"/>
            <a:ext cx="3623328" cy="4183378"/>
          </a:xfrm>
          <a:prstGeom prst="rect">
            <a:avLst/>
          </a:prstGeom>
          <a:effectLst/>
        </p:spPr>
      </p:pic>
    </p:spTree>
    <p:extLst>
      <p:ext uri="{BB962C8B-B14F-4D97-AF65-F5344CB8AC3E}">
        <p14:creationId xmlns:p14="http://schemas.microsoft.com/office/powerpoint/2010/main" val="3303784710"/>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FD70-8240-4B41-894A-D12A7B1FCC8D}"/>
              </a:ext>
            </a:extLst>
          </p:cNvPr>
          <p:cNvSpPr>
            <a:spLocks noGrp="1"/>
          </p:cNvSpPr>
          <p:nvPr>
            <p:ph type="title"/>
          </p:nvPr>
        </p:nvSpPr>
        <p:spPr>
          <a:xfrm>
            <a:off x="457201" y="204787"/>
            <a:ext cx="3008313" cy="636945"/>
          </a:xfrm>
        </p:spPr>
        <p:txBody>
          <a:bodyPr>
            <a:normAutofit fontScale="90000"/>
          </a:bodyPr>
          <a:lstStyle/>
          <a:p>
            <a:r>
              <a:rPr lang="en-US" sz="2800" dirty="0"/>
              <a:t>       </a:t>
            </a:r>
            <a:r>
              <a:rPr lang="en-US" sz="4000" dirty="0">
                <a:solidFill>
                  <a:schemeClr val="tx2"/>
                </a:solidFill>
                <a:effectLst>
                  <a:outerShdw blurRad="38100" dist="38100" dir="2700000" algn="tl">
                    <a:srgbClr val="000000">
                      <a:alpha val="43137"/>
                    </a:srgbClr>
                  </a:outerShdw>
                </a:effectLst>
              </a:rPr>
              <a:t>Xylazine</a:t>
            </a:r>
          </a:p>
        </p:txBody>
      </p:sp>
      <p:sp>
        <p:nvSpPr>
          <p:cNvPr id="3" name="Content Placeholder 2">
            <a:extLst>
              <a:ext uri="{FF2B5EF4-FFF2-40B4-BE49-F238E27FC236}">
                <a16:creationId xmlns:a16="http://schemas.microsoft.com/office/drawing/2014/main" id="{D9AFA5BE-520F-4226-A987-FF7E452213E0}"/>
              </a:ext>
            </a:extLst>
          </p:cNvPr>
          <p:cNvSpPr>
            <a:spLocks noGrp="1"/>
          </p:cNvSpPr>
          <p:nvPr>
            <p:ph idx="1"/>
          </p:nvPr>
        </p:nvSpPr>
        <p:spPr>
          <a:xfrm>
            <a:off x="3575050" y="204789"/>
            <a:ext cx="5111750" cy="4938711"/>
          </a:xfrm>
        </p:spPr>
        <p:txBody>
          <a:bodyPr>
            <a:normAutofit fontScale="92500" lnSpcReduction="10000"/>
          </a:bodyPr>
          <a:lstStyle/>
          <a:p>
            <a:r>
              <a:rPr lang="en-US" sz="2000" b="1" dirty="0">
                <a:solidFill>
                  <a:schemeClr val="tx2">
                    <a:lumMod val="75000"/>
                  </a:schemeClr>
                </a:solidFill>
              </a:rPr>
              <a:t>Xylazine is commonly used as an adulterant in heroin; has a synergistic effect with heroin*</a:t>
            </a:r>
          </a:p>
          <a:p>
            <a:pPr marL="0" indent="0">
              <a:buNone/>
            </a:pPr>
            <a:endParaRPr lang="en-US" sz="2000" b="1" dirty="0">
              <a:solidFill>
                <a:schemeClr val="tx2">
                  <a:lumMod val="75000"/>
                </a:schemeClr>
              </a:solidFill>
            </a:endParaRPr>
          </a:p>
          <a:p>
            <a:r>
              <a:rPr lang="en-US" sz="2000" b="1" dirty="0">
                <a:solidFill>
                  <a:schemeClr val="tx2">
                    <a:lumMod val="75000"/>
                  </a:schemeClr>
                </a:solidFill>
              </a:rPr>
              <a:t>It is only approved as an animal tranquilizer and used as a sedative, analgesic and muscle relaxant*</a:t>
            </a:r>
          </a:p>
          <a:p>
            <a:pPr marL="0" indent="0">
              <a:buNone/>
            </a:pPr>
            <a:endParaRPr lang="en-US" sz="2000" b="1" dirty="0">
              <a:solidFill>
                <a:schemeClr val="tx2">
                  <a:lumMod val="75000"/>
                </a:schemeClr>
              </a:solidFill>
            </a:endParaRPr>
          </a:p>
          <a:p>
            <a:r>
              <a:rPr lang="en-US" sz="2000" b="1" dirty="0">
                <a:solidFill>
                  <a:schemeClr val="tx2">
                    <a:lumMod val="75000"/>
                  </a:schemeClr>
                </a:solidFill>
              </a:rPr>
              <a:t>The most common side effects in humans associated with xylazine administration include bradycardia, </a:t>
            </a:r>
            <a:r>
              <a:rPr lang="en-US" sz="2000" b="1" dirty="0">
                <a:solidFill>
                  <a:srgbClr val="C00000"/>
                </a:solidFill>
              </a:rPr>
              <a:t>respiratory depression</a:t>
            </a:r>
            <a:r>
              <a:rPr lang="en-US" sz="2000" b="1" dirty="0">
                <a:solidFill>
                  <a:schemeClr val="tx2">
                    <a:lumMod val="75000"/>
                  </a:schemeClr>
                </a:solidFill>
              </a:rPr>
              <a:t>, hypotension, and other changes in cardiac output**</a:t>
            </a:r>
          </a:p>
          <a:p>
            <a:pPr marL="0" indent="0">
              <a:buNone/>
            </a:pPr>
            <a:r>
              <a:rPr lang="en-US" sz="1100" dirty="0"/>
              <a:t>__________________</a:t>
            </a:r>
          </a:p>
          <a:p>
            <a:pPr marL="0" indent="0">
              <a:buNone/>
            </a:pPr>
            <a:r>
              <a:rPr lang="en-US" sz="1100" dirty="0"/>
              <a:t>*</a:t>
            </a:r>
            <a:r>
              <a:rPr lang="en-US" sz="1000" dirty="0"/>
              <a:t>Ruiz-Colón K, Chavez-Arias C, Díaz-</a:t>
            </a:r>
            <a:r>
              <a:rPr lang="en-US" sz="1000" dirty="0" err="1"/>
              <a:t>Alcalá</a:t>
            </a:r>
            <a:r>
              <a:rPr lang="en-US" sz="1000" dirty="0"/>
              <a:t> JE, Martínez MA (July 2014). "Xylazine intoxication in humans and its importance as an emerging adulterant in abused drugs: A comprehensive review of the literature". Forensic Science International. 240: 1–8. </a:t>
            </a:r>
          </a:p>
          <a:p>
            <a:pPr marL="0" indent="0">
              <a:buNone/>
            </a:pPr>
            <a:endParaRPr lang="en-US" sz="1000" dirty="0"/>
          </a:p>
          <a:p>
            <a:pPr marL="0" indent="0">
              <a:buNone/>
            </a:pPr>
            <a:r>
              <a:rPr lang="en-US" sz="1000" dirty="0"/>
              <a:t>**Reyes JC, </a:t>
            </a:r>
            <a:r>
              <a:rPr lang="en-US" sz="1000" dirty="0" err="1"/>
              <a:t>Negrón</a:t>
            </a:r>
            <a:r>
              <a:rPr lang="en-US" sz="1000" dirty="0"/>
              <a:t> JL, Colón HM, Padilla AM, </a:t>
            </a:r>
            <a:r>
              <a:rPr lang="en-US" sz="1000" dirty="0" err="1"/>
              <a:t>Millán</a:t>
            </a:r>
            <a:r>
              <a:rPr lang="en-US" sz="1000" dirty="0"/>
              <a:t> MY, Matos TD, Robles RR (June 2012).”The emerging of xylazine as a new drug of abuse and its health consequences among drug users in Puerto Rico”. Journal of Urban Health. 89 (3): 519–26. </a:t>
            </a:r>
          </a:p>
          <a:p>
            <a:pPr marL="0" indent="0">
              <a:buNone/>
            </a:pPr>
            <a:endParaRPr lang="en-US" sz="1800" dirty="0"/>
          </a:p>
        </p:txBody>
      </p:sp>
      <p:pic>
        <p:nvPicPr>
          <p:cNvPr id="5" name="Picture 4">
            <a:extLst>
              <a:ext uri="{FF2B5EF4-FFF2-40B4-BE49-F238E27FC236}">
                <a16:creationId xmlns:a16="http://schemas.microsoft.com/office/drawing/2014/main" id="{158C07FC-071C-4C22-94D4-5F26F46AED0E}"/>
              </a:ext>
            </a:extLst>
          </p:cNvPr>
          <p:cNvPicPr>
            <a:picLocks noChangeAspect="1"/>
          </p:cNvPicPr>
          <p:nvPr/>
        </p:nvPicPr>
        <p:blipFill>
          <a:blip r:embed="rId2"/>
          <a:stretch>
            <a:fillRect/>
          </a:stretch>
        </p:blipFill>
        <p:spPr>
          <a:xfrm>
            <a:off x="457201" y="1076325"/>
            <a:ext cx="3008313" cy="3416952"/>
          </a:xfrm>
          <a:prstGeom prst="rect">
            <a:avLst/>
          </a:prstGeom>
        </p:spPr>
      </p:pic>
      <p:sp>
        <p:nvSpPr>
          <p:cNvPr id="4" name="Text Placeholder 3">
            <a:extLst>
              <a:ext uri="{FF2B5EF4-FFF2-40B4-BE49-F238E27FC236}">
                <a16:creationId xmlns:a16="http://schemas.microsoft.com/office/drawing/2014/main" id="{48774008-9C99-485E-A1B4-08702D8A7A1D}"/>
              </a:ext>
            </a:extLst>
          </p:cNvPr>
          <p:cNvSpPr>
            <a:spLocks noGrp="1"/>
          </p:cNvSpPr>
          <p:nvPr>
            <p:ph type="body" sz="half" idx="2"/>
          </p:nvPr>
        </p:nvSpPr>
        <p:spPr>
          <a:xfrm>
            <a:off x="458895" y="1076326"/>
            <a:ext cx="3008313" cy="3518297"/>
          </a:xfrm>
        </p:spPr>
        <p:txBody>
          <a:bodyPr/>
          <a:lstStyle/>
          <a:p>
            <a:r>
              <a:rPr lang="en-US" dirty="0"/>
              <a:t> </a:t>
            </a:r>
          </a:p>
        </p:txBody>
      </p:sp>
    </p:spTree>
    <p:extLst>
      <p:ext uri="{BB962C8B-B14F-4D97-AF65-F5344CB8AC3E}">
        <p14:creationId xmlns:p14="http://schemas.microsoft.com/office/powerpoint/2010/main" val="608806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etamizole sodium tablet(Analgin tablet) - Buy Product on ...">
            <a:extLst>
              <a:ext uri="{FF2B5EF4-FFF2-40B4-BE49-F238E27FC236}">
                <a16:creationId xmlns:a16="http://schemas.microsoft.com/office/drawing/2014/main" id="{713346EB-76A6-4C34-88EA-F7B1067514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265" r="12900" b="2"/>
          <a:stretch/>
        </p:blipFill>
        <p:spPr bwMode="auto">
          <a:xfrm>
            <a:off x="5046546" y="1268016"/>
            <a:ext cx="4097454" cy="3875484"/>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8016"/>
            <a:ext cx="6718546" cy="3875484"/>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0B9663-6484-4170-A62E-AB5D14D97C7D}"/>
              </a:ext>
            </a:extLst>
          </p:cNvPr>
          <p:cNvSpPr>
            <a:spLocks noGrp="1"/>
          </p:cNvSpPr>
          <p:nvPr>
            <p:ph type="title"/>
          </p:nvPr>
        </p:nvSpPr>
        <p:spPr>
          <a:xfrm>
            <a:off x="630936" y="274319"/>
            <a:ext cx="5827014" cy="859158"/>
          </a:xfrm>
        </p:spPr>
        <p:txBody>
          <a:bodyPr vert="horz" lIns="91440" tIns="45720" rIns="91440" bIns="45720" rtlCol="0" anchor="ctr">
            <a:normAutofit/>
          </a:bodyPr>
          <a:lstStyle/>
          <a:p>
            <a:pPr defTabSz="914400">
              <a:lnSpc>
                <a:spcPct val="90000"/>
              </a:lnSpc>
            </a:pPr>
            <a:r>
              <a:rPr lang="en-US" sz="4400" dirty="0">
                <a:solidFill>
                  <a:schemeClr val="accent3">
                    <a:lumMod val="50000"/>
                  </a:schemeClr>
                </a:solidFill>
                <a:effectLst>
                  <a:outerShdw blurRad="38100" dist="38100" dir="2700000" algn="tl">
                    <a:srgbClr val="000000">
                      <a:alpha val="43137"/>
                    </a:srgbClr>
                  </a:outerShdw>
                </a:effectLst>
              </a:rPr>
              <a:t>Metamizole/Dipyrone</a:t>
            </a:r>
          </a:p>
        </p:txBody>
      </p:sp>
      <p:sp>
        <p:nvSpPr>
          <p:cNvPr id="139" name="Freeform: Shape 138">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4057" y="1"/>
            <a:ext cx="2239943" cy="1133476"/>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251CF5C4-453F-4154-A95C-A01D1DF6AA4C}"/>
              </a:ext>
            </a:extLst>
          </p:cNvPr>
          <p:cNvSpPr>
            <a:spLocks noGrp="1"/>
          </p:cNvSpPr>
          <p:nvPr>
            <p:ph type="body" sz="half" idx="2"/>
          </p:nvPr>
        </p:nvSpPr>
        <p:spPr>
          <a:xfrm>
            <a:off x="0" y="1268729"/>
            <a:ext cx="5046545" cy="3874771"/>
          </a:xfrm>
        </p:spPr>
        <p:txBody>
          <a:bodyPr vert="horz" lIns="91440" tIns="45720" rIns="91440" bIns="45720" rtlCol="0" anchor="t">
            <a:normAutofit lnSpcReduction="10000"/>
          </a:bodyPr>
          <a:lstStyle/>
          <a:p>
            <a:pPr defTabSz="914400">
              <a:lnSpc>
                <a:spcPct val="90000"/>
              </a:lnSpc>
            </a:pPr>
            <a:r>
              <a:rPr lang="en-US" sz="1800" dirty="0"/>
              <a:t>Metamizole is a pain reliever, fever reducer, and spasm reliever</a:t>
            </a:r>
          </a:p>
          <a:p>
            <a:pPr defTabSz="914400">
              <a:lnSpc>
                <a:spcPct val="90000"/>
              </a:lnSpc>
            </a:pPr>
            <a:endParaRPr lang="en-US" sz="1800" dirty="0"/>
          </a:p>
          <a:p>
            <a:pPr defTabSz="914400">
              <a:lnSpc>
                <a:spcPct val="90000"/>
              </a:lnSpc>
            </a:pPr>
            <a:r>
              <a:rPr lang="en-US" sz="1800" dirty="0"/>
              <a:t>Side effect of agranulocytosis (a dangerously suppressed immune system that places user at very high risk for serious infections due to a severely lowered white blood cell count)*</a:t>
            </a:r>
          </a:p>
          <a:p>
            <a:pPr defTabSz="914400">
              <a:lnSpc>
                <a:spcPct val="90000"/>
              </a:lnSpc>
            </a:pPr>
            <a:endParaRPr lang="en-US" sz="1800" dirty="0"/>
          </a:p>
          <a:p>
            <a:pPr defTabSz="914400">
              <a:lnSpc>
                <a:spcPct val="90000"/>
              </a:lnSpc>
            </a:pPr>
            <a:r>
              <a:rPr lang="en-US" sz="1800" dirty="0"/>
              <a:t>Combining dipyrone with opiates like heroin results in analgesic potentiation and produces supra-additive effects**</a:t>
            </a:r>
          </a:p>
          <a:p>
            <a:r>
              <a:rPr lang="en-US" sz="800" dirty="0"/>
              <a:t>__________________</a:t>
            </a:r>
          </a:p>
          <a:p>
            <a:r>
              <a:rPr lang="en-US" sz="800" dirty="0"/>
              <a:t>* </a:t>
            </a:r>
            <a:r>
              <a:rPr lang="en-US" sz="800" dirty="0" err="1"/>
              <a:t>Brack</a:t>
            </a:r>
            <a:r>
              <a:rPr lang="en-US" sz="800" dirty="0"/>
              <a:t> A, </a:t>
            </a:r>
            <a:r>
              <a:rPr lang="en-US" sz="800" dirty="0" err="1"/>
              <a:t>Rittner</a:t>
            </a:r>
            <a:r>
              <a:rPr lang="en-US" sz="800" dirty="0"/>
              <a:t> HL, Schäfer M (March 2004). "</a:t>
            </a:r>
            <a:r>
              <a:rPr lang="en-US" sz="800" dirty="0" err="1"/>
              <a:t>Nichtopioidanalgetika</a:t>
            </a:r>
            <a:r>
              <a:rPr lang="en-US" sz="800" dirty="0"/>
              <a:t> </a:t>
            </a:r>
            <a:r>
              <a:rPr lang="en-US" sz="800" dirty="0" err="1"/>
              <a:t>zur</a:t>
            </a:r>
            <a:r>
              <a:rPr lang="en-US" sz="800" dirty="0"/>
              <a:t> </a:t>
            </a:r>
            <a:r>
              <a:rPr lang="en-US" sz="800" dirty="0" err="1"/>
              <a:t>perioperativen</a:t>
            </a:r>
            <a:r>
              <a:rPr lang="en-US" sz="800" dirty="0"/>
              <a:t> </a:t>
            </a:r>
            <a:r>
              <a:rPr lang="en-US" sz="800" dirty="0" err="1"/>
              <a:t>Schmerztherapie</a:t>
            </a:r>
            <a:r>
              <a:rPr lang="en-US" sz="800" dirty="0"/>
              <a:t>" [Non-opioid analgesics for perioperative pain therapy. Risks and rational basis for use]. Der </a:t>
            </a:r>
            <a:r>
              <a:rPr lang="en-US" sz="800" dirty="0" err="1"/>
              <a:t>Anaesthesist</a:t>
            </a:r>
            <a:r>
              <a:rPr lang="en-US" sz="800" dirty="0"/>
              <a:t> (in German). 53 (3): 263–80.</a:t>
            </a:r>
          </a:p>
          <a:p>
            <a:endParaRPr lang="en-US" sz="800" dirty="0"/>
          </a:p>
          <a:p>
            <a:r>
              <a:rPr lang="en-US" sz="800" dirty="0"/>
              <a:t>** Hernandez-Delgadillo G &amp; Cruz S. (2004). Dipyrone potentiates morphine-induced antinociception in dipyrone-treated  and morphine-tolerant rats. Eur. J. of </a:t>
            </a:r>
            <a:r>
              <a:rPr lang="en-US" sz="800" dirty="0" err="1"/>
              <a:t>Pharmacol</a:t>
            </a:r>
            <a:r>
              <a:rPr lang="en-US" sz="800" dirty="0"/>
              <a:t>. 502, 67-73. </a:t>
            </a:r>
          </a:p>
          <a:p>
            <a:pPr marL="171450" indent="-171450">
              <a:buFont typeface="Arial" panose="020B0604020202020204" pitchFamily="34" charset="0"/>
              <a:buChar char="•"/>
            </a:pPr>
            <a:endParaRPr lang="en-US" sz="800" dirty="0">
              <a:solidFill>
                <a:srgbClr val="FFFFFF"/>
              </a:solidFill>
            </a:endParaRPr>
          </a:p>
          <a:p>
            <a:pPr marL="171450" indent="-171450">
              <a:buFont typeface="Arial" panose="020B0604020202020204" pitchFamily="34" charset="0"/>
              <a:buChar char="•"/>
            </a:pPr>
            <a:endParaRPr lang="en-US" sz="800" dirty="0">
              <a:solidFill>
                <a:srgbClr val="FFFFFF"/>
              </a:solidFill>
            </a:endParaRPr>
          </a:p>
        </p:txBody>
      </p:sp>
    </p:spTree>
    <p:extLst>
      <p:ext uri="{BB962C8B-B14F-4D97-AF65-F5344CB8AC3E}">
        <p14:creationId xmlns:p14="http://schemas.microsoft.com/office/powerpoint/2010/main" val="8560357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5342-280A-489D-B80C-C7B079CCEF2A}"/>
              </a:ext>
            </a:extLst>
          </p:cNvPr>
          <p:cNvSpPr>
            <a:spLocks noGrp="1"/>
          </p:cNvSpPr>
          <p:nvPr>
            <p:ph type="title"/>
          </p:nvPr>
        </p:nvSpPr>
        <p:spPr>
          <a:xfrm>
            <a:off x="457201" y="204788"/>
            <a:ext cx="3008313" cy="701224"/>
          </a:xfrm>
        </p:spPr>
        <p:txBody>
          <a:bodyPr>
            <a:normAutofit/>
          </a:bodyPr>
          <a:lstStyle/>
          <a:p>
            <a:r>
              <a:rPr lang="en-US" sz="3000" dirty="0">
                <a:solidFill>
                  <a:schemeClr val="accent1">
                    <a:lumMod val="75000"/>
                  </a:schemeClr>
                </a:solidFill>
                <a:effectLst>
                  <a:outerShdw blurRad="38100" dist="38100" dir="2700000" algn="tl">
                    <a:srgbClr val="000000">
                      <a:alpha val="43137"/>
                    </a:srgbClr>
                  </a:outerShdw>
                </a:effectLst>
              </a:rPr>
              <a:t>   Crack Cocaine</a:t>
            </a:r>
            <a:endParaRPr lang="en-US" sz="3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9F54573-B4DD-4EAE-82C9-620DBDDA10C4}"/>
              </a:ext>
            </a:extLst>
          </p:cNvPr>
          <p:cNvSpPr>
            <a:spLocks noGrp="1"/>
          </p:cNvSpPr>
          <p:nvPr>
            <p:ph idx="1"/>
          </p:nvPr>
        </p:nvSpPr>
        <p:spPr>
          <a:xfrm>
            <a:off x="3575050" y="204788"/>
            <a:ext cx="5111750" cy="4753106"/>
          </a:xfrm>
        </p:spPr>
        <p:txBody>
          <a:bodyPr>
            <a:normAutofit fontScale="32500" lnSpcReduction="20000"/>
          </a:bodyPr>
          <a:lstStyle/>
          <a:p>
            <a:r>
              <a:rPr lang="en-US" sz="5200" dirty="0"/>
              <a:t>Smoking cocaine irritates and inflames the lungs</a:t>
            </a:r>
            <a:endParaRPr lang="en-US" sz="5200" b="1" dirty="0"/>
          </a:p>
          <a:p>
            <a:pPr marL="0" indent="0">
              <a:buNone/>
            </a:pPr>
            <a:endParaRPr lang="en-US" sz="5200" dirty="0"/>
          </a:p>
          <a:p>
            <a:r>
              <a:rPr lang="en-US" sz="5200" dirty="0"/>
              <a:t>Prolonged crack use may result in lung damage and causes a number of pulmonary conditions, including </a:t>
            </a:r>
            <a:r>
              <a:rPr lang="en-US" sz="5200" b="1" i="1" u="sng" dirty="0">
                <a:effectLst>
                  <a:outerShdw blurRad="38100" dist="38100" dir="2700000" algn="tl">
                    <a:srgbClr val="000000">
                      <a:alpha val="43137"/>
                    </a:srgbClr>
                  </a:outerShdw>
                </a:effectLst>
              </a:rPr>
              <a:t>severe respiratory problems</a:t>
            </a:r>
            <a:r>
              <a:rPr lang="en-US" sz="5200" dirty="0"/>
              <a:t>,</a:t>
            </a:r>
            <a:r>
              <a:rPr lang="en-US" sz="5200" b="1" dirty="0"/>
              <a:t>* </a:t>
            </a:r>
            <a:r>
              <a:rPr lang="en-US" sz="5200" dirty="0"/>
              <a:t>a high-risk factor for </a:t>
            </a:r>
            <a:r>
              <a:rPr lang="en-US" sz="5200" b="1" dirty="0">
                <a:solidFill>
                  <a:srgbClr val="C00000"/>
                </a:solidFill>
              </a:rPr>
              <a:t>COVID-19</a:t>
            </a:r>
          </a:p>
          <a:p>
            <a:pPr marL="0" indent="0">
              <a:buNone/>
            </a:pPr>
            <a:endParaRPr lang="en-US" sz="5200" b="1" dirty="0"/>
          </a:p>
          <a:p>
            <a:r>
              <a:rPr lang="en-US" sz="5200" dirty="0"/>
              <a:t>Smoking crack can cause various forms of pneumonia, pulmonary hypertension and pulmonary edema**</a:t>
            </a:r>
          </a:p>
          <a:p>
            <a:pPr marL="0" indent="0">
              <a:buNone/>
            </a:pPr>
            <a:endParaRPr lang="en-US" sz="5200" dirty="0"/>
          </a:p>
          <a:p>
            <a:r>
              <a:rPr lang="en-US" sz="5200" dirty="0"/>
              <a:t>Crack users are prone to more severe COVID-19 infections due to the greater inflammation and damage of long tissue resulting from smoking cocaine***</a:t>
            </a:r>
          </a:p>
          <a:p>
            <a:pPr marL="0" indent="0">
              <a:buNone/>
            </a:pPr>
            <a:endParaRPr lang="en-US" sz="4200" b="1" dirty="0"/>
          </a:p>
          <a:p>
            <a:pPr marL="0" indent="0">
              <a:buNone/>
            </a:pPr>
            <a:endParaRPr lang="en-US" sz="2100" b="1" dirty="0"/>
          </a:p>
          <a:p>
            <a:pPr marL="0" indent="0">
              <a:buNone/>
            </a:pPr>
            <a:r>
              <a:rPr lang="en-US" sz="2500" dirty="0"/>
              <a:t>___________________</a:t>
            </a:r>
          </a:p>
          <a:p>
            <a:pPr marL="0" indent="0">
              <a:lnSpc>
                <a:spcPct val="90000"/>
              </a:lnSpc>
              <a:buNone/>
            </a:pPr>
            <a:r>
              <a:rPr lang="en-US" sz="2500" b="1" dirty="0"/>
              <a:t>*</a:t>
            </a:r>
            <a:r>
              <a:rPr lang="en-US" sz="2500" dirty="0"/>
              <a:t>Haim DY, Lippmann ML, Goldberg SK, &amp; </a:t>
            </a:r>
            <a:r>
              <a:rPr lang="en-US" sz="2500" dirty="0" err="1"/>
              <a:t>Walkenstein</a:t>
            </a:r>
            <a:r>
              <a:rPr lang="en-US" sz="2500" dirty="0"/>
              <a:t> MD. The pulmonary complications of crack cocaine. Chest 1995;107;233-240</a:t>
            </a:r>
          </a:p>
          <a:p>
            <a:pPr marL="0" indent="0">
              <a:lnSpc>
                <a:spcPct val="90000"/>
              </a:lnSpc>
              <a:buNone/>
            </a:pPr>
            <a:endParaRPr lang="en-US" sz="2500" dirty="0"/>
          </a:p>
          <a:p>
            <a:pPr marL="0" indent="0">
              <a:lnSpc>
                <a:spcPct val="90000"/>
              </a:lnSpc>
              <a:spcBef>
                <a:spcPts val="0"/>
              </a:spcBef>
              <a:buNone/>
            </a:pPr>
            <a:r>
              <a:rPr lang="en-US" sz="2500" b="1" dirty="0"/>
              <a:t>**</a:t>
            </a:r>
            <a:r>
              <a:rPr lang="en-US" sz="2500" dirty="0"/>
              <a:t>Katarzyna M, et al, </a:t>
            </a:r>
            <a:r>
              <a:rPr lang="en-US" sz="2500" b="1" dirty="0"/>
              <a:t> </a:t>
            </a:r>
            <a:r>
              <a:rPr lang="en-US" sz="2500" dirty="0"/>
              <a:t>Acute coronary syndrome after levamisole-adulterated cocaine abuse. Journal of Forensic &amp; Legal Medicine, 21 (2014) 48-52.</a:t>
            </a:r>
          </a:p>
          <a:p>
            <a:pPr marL="0" indent="0">
              <a:lnSpc>
                <a:spcPct val="90000"/>
              </a:lnSpc>
              <a:spcBef>
                <a:spcPts val="0"/>
              </a:spcBef>
              <a:buNone/>
            </a:pPr>
            <a:endParaRPr lang="en-US" sz="2500" dirty="0"/>
          </a:p>
          <a:p>
            <a:pPr marL="0" indent="0">
              <a:lnSpc>
                <a:spcPct val="90000"/>
              </a:lnSpc>
              <a:spcBef>
                <a:spcPts val="0"/>
              </a:spcBef>
              <a:buNone/>
            </a:pPr>
            <a:r>
              <a:rPr lang="en-US" sz="2500" dirty="0"/>
              <a:t>***Marsden J, et al. Mitigating and learning from the impact of COVID-19 infection on addictive disorders. Addiction. Editorial. doi:10.1111/add.15080 </a:t>
            </a:r>
          </a:p>
          <a:p>
            <a:pPr marL="0" indent="0">
              <a:lnSpc>
                <a:spcPct val="90000"/>
              </a:lnSpc>
              <a:spcBef>
                <a:spcPts val="0"/>
              </a:spcBef>
              <a:buNone/>
            </a:pPr>
            <a:endParaRPr lang="en-US" dirty="0"/>
          </a:p>
        </p:txBody>
      </p:sp>
      <p:sp>
        <p:nvSpPr>
          <p:cNvPr id="4" name="Text Placeholder 3">
            <a:extLst>
              <a:ext uri="{FF2B5EF4-FFF2-40B4-BE49-F238E27FC236}">
                <a16:creationId xmlns:a16="http://schemas.microsoft.com/office/drawing/2014/main" id="{003D1B1B-DFD8-4CB1-A75B-D0BBAC1A92CC}"/>
              </a:ext>
            </a:extLst>
          </p:cNvPr>
          <p:cNvSpPr>
            <a:spLocks noGrp="1"/>
          </p:cNvSpPr>
          <p:nvPr>
            <p:ph type="body" sz="half" idx="2"/>
          </p:nvPr>
        </p:nvSpPr>
        <p:spPr>
          <a:xfrm>
            <a:off x="457201" y="1076326"/>
            <a:ext cx="3008313" cy="45719"/>
          </a:xfrm>
        </p:spPr>
        <p:txBody>
          <a:bodyPr>
            <a:normAutofit fontScale="25000" lnSpcReduction="20000"/>
          </a:bodyPr>
          <a:lstStyle/>
          <a:p>
            <a:endParaRPr lang="en-US" dirty="0"/>
          </a:p>
        </p:txBody>
      </p:sp>
      <p:pic>
        <p:nvPicPr>
          <p:cNvPr id="9" name="Picture 8" descr="A picture containing table, white, laying, food&#10;&#10;Description automatically generated">
            <a:extLst>
              <a:ext uri="{FF2B5EF4-FFF2-40B4-BE49-F238E27FC236}">
                <a16:creationId xmlns:a16="http://schemas.microsoft.com/office/drawing/2014/main" id="{2D1FECD0-F7F2-434B-BEEB-488EE7E112FA}"/>
              </a:ext>
            </a:extLst>
          </p:cNvPr>
          <p:cNvPicPr>
            <a:picLocks noChangeAspect="1"/>
          </p:cNvPicPr>
          <p:nvPr/>
        </p:nvPicPr>
        <p:blipFill>
          <a:blip r:embed="rId2"/>
          <a:stretch>
            <a:fillRect/>
          </a:stretch>
        </p:blipFill>
        <p:spPr>
          <a:xfrm flipH="1">
            <a:off x="502921" y="1076326"/>
            <a:ext cx="45719" cy="3549252"/>
          </a:xfrm>
          <a:prstGeom prst="rect">
            <a:avLst/>
          </a:prstGeom>
        </p:spPr>
      </p:pic>
      <p:pic>
        <p:nvPicPr>
          <p:cNvPr id="1026" name="Picture 2" descr="Cocaine | DEA">
            <a:extLst>
              <a:ext uri="{FF2B5EF4-FFF2-40B4-BE49-F238E27FC236}">
                <a16:creationId xmlns:a16="http://schemas.microsoft.com/office/drawing/2014/main" id="{99F08B28-A7EE-4973-ACF6-B1AE1F13C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79457" y="1719263"/>
            <a:ext cx="45719"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caine | DEA">
            <a:extLst>
              <a:ext uri="{FF2B5EF4-FFF2-40B4-BE49-F238E27FC236}">
                <a16:creationId xmlns:a16="http://schemas.microsoft.com/office/drawing/2014/main" id="{56ED1938-40A6-460E-A3D7-8FA7ECE88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1" y="1076326"/>
            <a:ext cx="2962594" cy="354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904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194" y="260603"/>
            <a:ext cx="8325612" cy="1351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42AFF-E90D-4B4B-93DE-A53E4EF42CE2}"/>
              </a:ext>
            </a:extLst>
          </p:cNvPr>
          <p:cNvSpPr>
            <a:spLocks noGrp="1"/>
          </p:cNvSpPr>
          <p:nvPr>
            <p:ph type="title"/>
          </p:nvPr>
        </p:nvSpPr>
        <p:spPr>
          <a:xfrm>
            <a:off x="628650" y="438912"/>
            <a:ext cx="7886700" cy="994172"/>
          </a:xfrm>
        </p:spPr>
        <p:txBody>
          <a:bodyPr vert="horz" lIns="91440" tIns="45720" rIns="91440" bIns="45720" rtlCol="0" anchor="ctr">
            <a:normAutofit/>
          </a:bodyPr>
          <a:lstStyle/>
          <a:p>
            <a:pPr defTabSz="914400">
              <a:lnSpc>
                <a:spcPct val="90000"/>
              </a:lnSpc>
            </a:pPr>
            <a:r>
              <a:rPr lang="en-US" sz="4400" dirty="0">
                <a:solidFill>
                  <a:schemeClr val="bg1"/>
                </a:solidFill>
              </a:rPr>
              <a:t>Aminopyrine</a:t>
            </a:r>
          </a:p>
        </p:txBody>
      </p:sp>
      <p:pic>
        <p:nvPicPr>
          <p:cNvPr id="6" name="Content Placeholder 5" descr="A picture containing table, food, sitting, sugar&#10;&#10;Description automatically generated">
            <a:extLst>
              <a:ext uri="{FF2B5EF4-FFF2-40B4-BE49-F238E27FC236}">
                <a16:creationId xmlns:a16="http://schemas.microsoft.com/office/drawing/2014/main" id="{DCD36C6C-1DF4-44D5-8AE8-110A0B3D1991}"/>
              </a:ext>
            </a:extLst>
          </p:cNvPr>
          <p:cNvPicPr>
            <a:picLocks noGrp="1" noChangeAspect="1"/>
          </p:cNvPicPr>
          <p:nvPr>
            <p:ph idx="1"/>
          </p:nvPr>
        </p:nvPicPr>
        <p:blipFill rotWithShape="1">
          <a:blip r:embed="rId2"/>
          <a:srcRect r="1" b="3938"/>
          <a:stretch/>
        </p:blipFill>
        <p:spPr>
          <a:xfrm>
            <a:off x="630936" y="1887582"/>
            <a:ext cx="3761613" cy="2745139"/>
          </a:xfrm>
          <a:prstGeom prst="rect">
            <a:avLst/>
          </a:prstGeom>
        </p:spPr>
      </p:pic>
      <p:sp>
        <p:nvSpPr>
          <p:cNvPr id="4" name="Text Placeholder 3">
            <a:extLst>
              <a:ext uri="{FF2B5EF4-FFF2-40B4-BE49-F238E27FC236}">
                <a16:creationId xmlns:a16="http://schemas.microsoft.com/office/drawing/2014/main" id="{C1ABD917-55A8-4C49-9E99-DB25E1CAE358}"/>
              </a:ext>
            </a:extLst>
          </p:cNvPr>
          <p:cNvSpPr>
            <a:spLocks noGrp="1"/>
          </p:cNvSpPr>
          <p:nvPr>
            <p:ph type="body" sz="half" idx="2"/>
          </p:nvPr>
        </p:nvSpPr>
        <p:spPr>
          <a:xfrm>
            <a:off x="4620445" y="1789938"/>
            <a:ext cx="4180654" cy="3353562"/>
          </a:xfrm>
        </p:spPr>
        <p:txBody>
          <a:bodyPr vert="horz" lIns="91440" tIns="45720" rIns="91440" bIns="45720" rtlCol="0" anchor="ctr">
            <a:normAutofit lnSpcReduction="10000"/>
          </a:bodyPr>
          <a:lstStyle/>
          <a:p>
            <a:pPr defTabSz="914400">
              <a:lnSpc>
                <a:spcPct val="90000"/>
              </a:lnSpc>
            </a:pPr>
            <a:r>
              <a:rPr lang="en-US" sz="1600" dirty="0"/>
              <a:t>Banned analgesic &amp; anti-inflammatory</a:t>
            </a:r>
          </a:p>
          <a:p>
            <a:pPr defTabSz="914400">
              <a:lnSpc>
                <a:spcPct val="90000"/>
              </a:lnSpc>
            </a:pPr>
            <a:endParaRPr lang="en-US" sz="1600" dirty="0"/>
          </a:p>
          <a:p>
            <a:pPr defTabSz="914400">
              <a:lnSpc>
                <a:spcPct val="90000"/>
              </a:lnSpc>
            </a:pPr>
            <a:r>
              <a:rPr lang="en-US" sz="1600" dirty="0"/>
              <a:t>Dramatic decrease in white blood cells, leading to increased susceptibility to infection, suppressing immune function and the body’s ability to fight off even minor infections*</a:t>
            </a:r>
          </a:p>
          <a:p>
            <a:pPr defTabSz="914400">
              <a:lnSpc>
                <a:spcPct val="90000"/>
              </a:lnSpc>
            </a:pPr>
            <a:r>
              <a:rPr lang="en-US" sz="1600" dirty="0"/>
              <a:t> </a:t>
            </a:r>
          </a:p>
          <a:p>
            <a:pPr defTabSz="914400">
              <a:lnSpc>
                <a:spcPct val="90000"/>
              </a:lnSpc>
            </a:pPr>
            <a:r>
              <a:rPr lang="en-US" sz="1600" dirty="0"/>
              <a:t>People who smoke coca paste or crack cocaine contaminated by aminopyrine can experience overwhelming, rapidly-developing, life threatening infections* (</a:t>
            </a:r>
            <a:r>
              <a:rPr lang="en-US" sz="1600" b="1" dirty="0">
                <a:solidFill>
                  <a:srgbClr val="C00000"/>
                </a:solidFill>
              </a:rPr>
              <a:t>e.g., CV-19</a:t>
            </a:r>
            <a:r>
              <a:rPr lang="en-US" sz="1600" dirty="0"/>
              <a:t>)</a:t>
            </a:r>
          </a:p>
          <a:p>
            <a:pPr defTabSz="914400">
              <a:lnSpc>
                <a:spcPct val="90000"/>
              </a:lnSpc>
            </a:pPr>
            <a:r>
              <a:rPr lang="en-US" sz="1600" dirty="0"/>
              <a:t>________________</a:t>
            </a:r>
          </a:p>
          <a:p>
            <a:pPr defTabSz="914400">
              <a:lnSpc>
                <a:spcPct val="90000"/>
              </a:lnSpc>
            </a:pPr>
            <a:r>
              <a:rPr lang="en-US" sz="1700" dirty="0"/>
              <a:t>*</a:t>
            </a:r>
            <a:r>
              <a:rPr lang="en-US" dirty="0"/>
              <a:t>Gilman AG, et al (eds.). Goodman and Gilman’s </a:t>
            </a:r>
            <a:r>
              <a:rPr lang="en-US" i="1" dirty="0"/>
              <a:t>The Pharmacological Basis of Therapeutics</a:t>
            </a:r>
            <a:r>
              <a:rPr lang="en-US" dirty="0"/>
              <a:t>. 8</a:t>
            </a:r>
            <a:r>
              <a:rPr lang="en-US" baseline="30000" dirty="0"/>
              <a:t>th</a:t>
            </a:r>
            <a:r>
              <a:rPr lang="en-US" dirty="0"/>
              <a:t> ed. New York, NY. Pergamon Press, 1990., p. 655.</a:t>
            </a:r>
          </a:p>
          <a:p>
            <a:pPr defTabSz="914400">
              <a:lnSpc>
                <a:spcPct val="90000"/>
              </a:lnSpc>
            </a:pPr>
            <a:endParaRPr lang="en-US" sz="1700" dirty="0"/>
          </a:p>
        </p:txBody>
      </p:sp>
    </p:spTree>
    <p:extLst>
      <p:ext uri="{BB962C8B-B14F-4D97-AF65-F5344CB8AC3E}">
        <p14:creationId xmlns:p14="http://schemas.microsoft.com/office/powerpoint/2010/main" val="846894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355F-77E7-46F2-B49D-3C29410F434E}"/>
              </a:ext>
            </a:extLst>
          </p:cNvPr>
          <p:cNvSpPr>
            <a:spLocks noGrp="1"/>
          </p:cNvSpPr>
          <p:nvPr>
            <p:ph type="title"/>
          </p:nvPr>
        </p:nvSpPr>
        <p:spPr>
          <a:xfrm>
            <a:off x="486696" y="128589"/>
            <a:ext cx="4939869" cy="678656"/>
          </a:xfrm>
        </p:spPr>
        <p:txBody>
          <a:bodyPr vert="horz" lIns="91440" tIns="45720" rIns="91440" bIns="45720" rtlCol="0" anchor="ctr">
            <a:normAutofit fontScale="90000"/>
          </a:bodyPr>
          <a:lstStyle/>
          <a:p>
            <a:pPr defTabSz="914400">
              <a:lnSpc>
                <a:spcPct val="90000"/>
              </a:lnSpc>
            </a:pPr>
            <a:r>
              <a:rPr lang="en-US" sz="4400" dirty="0"/>
              <a:t>       </a:t>
            </a:r>
            <a:r>
              <a:rPr lang="en-US" sz="4400" dirty="0">
                <a:solidFill>
                  <a:schemeClr val="tx2"/>
                </a:solidFill>
                <a:effectLst>
                  <a:outerShdw blurRad="38100" dist="38100" dir="2700000" algn="tl">
                    <a:srgbClr val="000000">
                      <a:alpha val="43137"/>
                    </a:srgbClr>
                  </a:outerShdw>
                </a:effectLst>
              </a:rPr>
              <a:t>Lidocaine</a:t>
            </a:r>
          </a:p>
        </p:txBody>
      </p:sp>
      <p:sp>
        <p:nvSpPr>
          <p:cNvPr id="4" name="Text Placeholder 3">
            <a:extLst>
              <a:ext uri="{FF2B5EF4-FFF2-40B4-BE49-F238E27FC236}">
                <a16:creationId xmlns:a16="http://schemas.microsoft.com/office/drawing/2014/main" id="{5C5DC9D6-18D7-4D80-B641-8FF518AC5AEA}"/>
              </a:ext>
            </a:extLst>
          </p:cNvPr>
          <p:cNvSpPr>
            <a:spLocks noGrp="1"/>
          </p:cNvSpPr>
          <p:nvPr>
            <p:ph type="body" sz="half" idx="2"/>
          </p:nvPr>
        </p:nvSpPr>
        <p:spPr>
          <a:xfrm>
            <a:off x="54501" y="988818"/>
            <a:ext cx="5664708" cy="4043362"/>
          </a:xfrm>
        </p:spPr>
        <p:txBody>
          <a:bodyPr vert="horz" lIns="91440" tIns="45720" rIns="91440" bIns="45720" rtlCol="0">
            <a:normAutofit/>
          </a:bodyPr>
          <a:lstStyle/>
          <a:p>
            <a:pPr marL="171450" indent="-171450" defTabSz="914400">
              <a:lnSpc>
                <a:spcPct val="90000"/>
              </a:lnSpc>
              <a:buFont typeface="Arial" panose="020B0604020202020204" pitchFamily="34" charset="0"/>
              <a:buChar char="•"/>
            </a:pPr>
            <a:r>
              <a:rPr lang="en-US" sz="1900" dirty="0"/>
              <a:t>Lidocaine, a common local anesthetic, is often used as a cocaine adulterant</a:t>
            </a:r>
          </a:p>
          <a:p>
            <a:pPr defTabSz="914400">
              <a:lnSpc>
                <a:spcPct val="90000"/>
              </a:lnSpc>
            </a:pPr>
            <a:endParaRPr lang="en-US" sz="1900" dirty="0"/>
          </a:p>
          <a:p>
            <a:pPr marL="171450" indent="-171450" defTabSz="914400">
              <a:lnSpc>
                <a:spcPct val="90000"/>
              </a:lnSpc>
              <a:buFont typeface="Arial" panose="020B0604020202020204" pitchFamily="34" charset="0"/>
              <a:buChar char="•"/>
            </a:pPr>
            <a:r>
              <a:rPr lang="en-US" sz="1900" dirty="0"/>
              <a:t>Cardiovascular problems like myocardial depression, hypotension, bradycardia, and arrhythmias have been reported*</a:t>
            </a:r>
          </a:p>
          <a:p>
            <a:pPr defTabSz="914400">
              <a:lnSpc>
                <a:spcPct val="90000"/>
              </a:lnSpc>
            </a:pPr>
            <a:endParaRPr lang="en-US" sz="1900" dirty="0"/>
          </a:p>
          <a:p>
            <a:pPr marL="171450" indent="-171450" defTabSz="914400">
              <a:lnSpc>
                <a:spcPct val="90000"/>
              </a:lnSpc>
              <a:buFont typeface="Arial" panose="020B0604020202020204" pitchFamily="34" charset="0"/>
              <a:buChar char="•"/>
            </a:pPr>
            <a:r>
              <a:rPr lang="en-US" sz="1900" dirty="0"/>
              <a:t>Additional side effects of lidocaine also include respiratory depression and hypertension,** </a:t>
            </a:r>
            <a:r>
              <a:rPr lang="en-US" sz="1900" b="1" dirty="0">
                <a:solidFill>
                  <a:srgbClr val="C00000"/>
                </a:solidFill>
              </a:rPr>
              <a:t>(CV-19 risk factors)</a:t>
            </a:r>
          </a:p>
          <a:p>
            <a:pPr defTabSz="914400">
              <a:lnSpc>
                <a:spcPct val="90000"/>
              </a:lnSpc>
            </a:pPr>
            <a:r>
              <a:rPr lang="en-US" sz="1800" dirty="0"/>
              <a:t>__________________</a:t>
            </a:r>
          </a:p>
          <a:p>
            <a:pPr defTabSz="914400">
              <a:lnSpc>
                <a:spcPct val="90000"/>
              </a:lnSpc>
            </a:pPr>
            <a:r>
              <a:rPr lang="en-US" sz="1200" dirty="0">
                <a:solidFill>
                  <a:schemeClr val="tx2"/>
                </a:solidFill>
              </a:rPr>
              <a:t>*T. Brunt, Monitoring Illicit Psychostimulants and Related Health Issues, </a:t>
            </a:r>
            <a:r>
              <a:rPr lang="en-US" sz="1200" dirty="0" err="1">
                <a:solidFill>
                  <a:schemeClr val="tx2"/>
                </a:solidFill>
              </a:rPr>
              <a:t>BOXPress</a:t>
            </a:r>
            <a:r>
              <a:rPr lang="en-US" sz="1200" dirty="0">
                <a:solidFill>
                  <a:schemeClr val="tx2"/>
                </a:solidFill>
              </a:rPr>
              <a:t>, 2012.</a:t>
            </a:r>
          </a:p>
          <a:p>
            <a:pPr defTabSz="914400">
              <a:lnSpc>
                <a:spcPct val="90000"/>
              </a:lnSpc>
            </a:pPr>
            <a:endParaRPr lang="en-US" sz="1200" dirty="0">
              <a:solidFill>
                <a:schemeClr val="tx2"/>
              </a:solidFill>
            </a:endParaRPr>
          </a:p>
          <a:p>
            <a:pPr defTabSz="914400">
              <a:lnSpc>
                <a:spcPct val="90000"/>
              </a:lnSpc>
            </a:pPr>
            <a:r>
              <a:rPr lang="en-US" sz="1200" dirty="0">
                <a:solidFill>
                  <a:schemeClr val="tx2"/>
                </a:solidFill>
              </a:rPr>
              <a:t>**</a:t>
            </a:r>
            <a:r>
              <a:rPr lang="en-US" sz="1200" dirty="0" err="1">
                <a:solidFill>
                  <a:schemeClr val="tx2"/>
                </a:solidFill>
              </a:rPr>
              <a:t>Pawlik</a:t>
            </a:r>
            <a:r>
              <a:rPr lang="en-US" sz="1200" dirty="0">
                <a:solidFill>
                  <a:schemeClr val="tx2"/>
                </a:solidFill>
              </a:rPr>
              <a:t> E, Mahler H, Hartung B, </a:t>
            </a:r>
            <a:r>
              <a:rPr lang="en-US" sz="1200" dirty="0" err="1">
                <a:solidFill>
                  <a:schemeClr val="tx2"/>
                </a:solidFill>
              </a:rPr>
              <a:t>Pl€asser</a:t>
            </a:r>
            <a:r>
              <a:rPr lang="en-US" sz="1200" dirty="0">
                <a:solidFill>
                  <a:schemeClr val="tx2"/>
                </a:solidFill>
              </a:rPr>
              <a:t> G, </a:t>
            </a:r>
            <a:r>
              <a:rPr lang="en-US" sz="1200" dirty="0" err="1">
                <a:solidFill>
                  <a:schemeClr val="tx2"/>
                </a:solidFill>
              </a:rPr>
              <a:t>Daldrup</a:t>
            </a:r>
            <a:r>
              <a:rPr lang="en-US" sz="1200" dirty="0">
                <a:solidFill>
                  <a:schemeClr val="tx2"/>
                </a:solidFill>
              </a:rPr>
              <a:t> T. Drug-related death: adulterants from cocaine preparations in lung tissue and blood. Forensic Sci Int 2015;249:294–303.</a:t>
            </a:r>
          </a:p>
          <a:p>
            <a:pPr defTabSz="914400">
              <a:lnSpc>
                <a:spcPct val="90000"/>
              </a:lnSpc>
            </a:pPr>
            <a:endParaRPr lang="en-US" sz="1200" dirty="0"/>
          </a:p>
        </p:txBody>
      </p:sp>
      <p:sp>
        <p:nvSpPr>
          <p:cNvPr id="5128" name="Rectangle 134">
            <a:extLst>
              <a:ext uri="{FF2B5EF4-FFF2-40B4-BE49-F238E27FC236}">
                <a16:creationId xmlns:a16="http://schemas.microsoft.com/office/drawing/2014/main" id="{889FFB6D-03D3-44AC-BBAA-FA8A286C9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708" y="1"/>
            <a:ext cx="3479292"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idocaine for Injection | McGuff Medical Products">
            <a:extLst>
              <a:ext uri="{FF2B5EF4-FFF2-40B4-BE49-F238E27FC236}">
                <a16:creationId xmlns:a16="http://schemas.microsoft.com/office/drawing/2014/main" id="{DF836135-6FF7-4496-A5A5-559F9600156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940" r="25834" b="1"/>
          <a:stretch/>
        </p:blipFill>
        <p:spPr bwMode="auto">
          <a:xfrm>
            <a:off x="6144767" y="480061"/>
            <a:ext cx="2519485" cy="418337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94163"/>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9" name="Rectangle 147">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149">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1" name="Group 151">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56565"/>
            <a:ext cx="9036544" cy="3069979"/>
            <a:chOff x="1" y="2075420"/>
            <a:chExt cx="12048729" cy="4093306"/>
          </a:xfrm>
        </p:grpSpPr>
        <p:sp>
          <p:nvSpPr>
            <p:cNvPr id="3092" name="Oval 152">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Oval 153">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Oval 154">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Oval 155">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6" name="Oval 156">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Oval 157">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8" name="Rectangle 159">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828610" y="781954"/>
            <a:ext cx="2097346"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9" name="Group 161">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1116866"/>
            <a:ext cx="411480" cy="549007"/>
            <a:chOff x="7029447" y="3514725"/>
            <a:chExt cx="1285875" cy="549007"/>
          </a:xfrm>
        </p:grpSpPr>
        <p:cxnSp>
          <p:nvCxnSpPr>
            <p:cNvPr id="163" name="Straight Connector 162">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100" name="Rectangle 167">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605588"/>
            <a:ext cx="4571997" cy="533439"/>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1" name="Group 169">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85051" y="4386794"/>
            <a:ext cx="964406" cy="549007"/>
            <a:chOff x="7029447" y="3514725"/>
            <a:chExt cx="1285875" cy="549007"/>
          </a:xfrm>
        </p:grpSpPr>
        <p:cxnSp>
          <p:nvCxnSpPr>
            <p:cNvPr id="171" name="Straight Connector 170">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F2F1651-685C-43C2-ADD1-6B512CAE7D4A}"/>
              </a:ext>
            </a:extLst>
          </p:cNvPr>
          <p:cNvSpPr>
            <a:spLocks noGrp="1"/>
          </p:cNvSpPr>
          <p:nvPr>
            <p:ph type="title"/>
          </p:nvPr>
        </p:nvSpPr>
        <p:spPr>
          <a:xfrm>
            <a:off x="473202" y="243444"/>
            <a:ext cx="3830524" cy="4610497"/>
          </a:xfrm>
          <a:noFill/>
        </p:spPr>
        <p:txBody>
          <a:bodyPr vert="horz" lIns="91440" tIns="45720" rIns="91440" bIns="45720" rtlCol="0" anchor="t">
            <a:normAutofit fontScale="90000"/>
          </a:bodyPr>
          <a:lstStyle/>
          <a:p>
            <a:pPr algn="l"/>
            <a:r>
              <a:rPr lang="en-US" sz="2400" dirty="0">
                <a:solidFill>
                  <a:schemeClr val="bg1"/>
                </a:solidFill>
              </a:rPr>
              <a:t>               </a:t>
            </a:r>
            <a:r>
              <a:rPr lang="en-US" sz="2900" dirty="0">
                <a:solidFill>
                  <a:schemeClr val="bg1"/>
                </a:solidFill>
                <a:effectLst>
                  <a:outerShdw blurRad="38100" dist="38100" dir="2700000" algn="tl">
                    <a:srgbClr val="000000">
                      <a:alpha val="43137"/>
                    </a:srgbClr>
                  </a:outerShdw>
                </a:effectLst>
              </a:rPr>
              <a:t>Hydroxyzine</a:t>
            </a:r>
            <a:br>
              <a:rPr lang="en-US" sz="2400" dirty="0">
                <a:solidFill>
                  <a:schemeClr val="bg1"/>
                </a:solidFill>
              </a:rPr>
            </a:br>
            <a:br>
              <a:rPr lang="en-US" sz="2400" dirty="0">
                <a:solidFill>
                  <a:schemeClr val="bg1"/>
                </a:solidFill>
              </a:rPr>
            </a:br>
            <a:r>
              <a:rPr lang="en-US" sz="2000" dirty="0" err="1">
                <a:solidFill>
                  <a:schemeClr val="accent6"/>
                </a:solidFill>
              </a:rPr>
              <a:t>Hydroxyzine</a:t>
            </a:r>
            <a:r>
              <a:rPr lang="en-US" sz="2000" dirty="0">
                <a:solidFill>
                  <a:schemeClr val="accent6"/>
                </a:solidFill>
              </a:rPr>
              <a:t> is used to treat itching caused by allergies. It may also be used short-term to treat anxiety </a:t>
            </a:r>
            <a:br>
              <a:rPr lang="en-US" sz="2000" dirty="0">
                <a:solidFill>
                  <a:schemeClr val="accent6"/>
                </a:solidFill>
              </a:rPr>
            </a:br>
            <a:br>
              <a:rPr lang="en-US" sz="2000" dirty="0">
                <a:solidFill>
                  <a:schemeClr val="accent6"/>
                </a:solidFill>
              </a:rPr>
            </a:br>
            <a:r>
              <a:rPr lang="en-US" sz="2000" dirty="0">
                <a:solidFill>
                  <a:schemeClr val="accent6"/>
                </a:solidFill>
              </a:rPr>
              <a:t>Potentiates the side effects of cocaine*</a:t>
            </a:r>
            <a:br>
              <a:rPr lang="en-US" sz="2000" dirty="0">
                <a:solidFill>
                  <a:schemeClr val="accent6"/>
                </a:solidFill>
              </a:rPr>
            </a:br>
            <a:br>
              <a:rPr lang="en-US" sz="2000" dirty="0">
                <a:solidFill>
                  <a:schemeClr val="accent6"/>
                </a:solidFill>
              </a:rPr>
            </a:br>
            <a:r>
              <a:rPr lang="en-US" sz="2000" dirty="0">
                <a:solidFill>
                  <a:schemeClr val="accent6"/>
                </a:solidFill>
              </a:rPr>
              <a:t>As an adulterant, associated with </a:t>
            </a:r>
            <a:r>
              <a:rPr lang="en-US" sz="2000" b="1" i="1" dirty="0">
                <a:solidFill>
                  <a:schemeClr val="accent6"/>
                </a:solidFill>
              </a:rPr>
              <a:t>cardiac arrhythmias**,</a:t>
            </a:r>
            <a:r>
              <a:rPr lang="en-US" sz="2000" dirty="0">
                <a:solidFill>
                  <a:schemeClr val="accent6"/>
                </a:solidFill>
              </a:rPr>
              <a:t>shortness of breath, hypotension, and tachycardia ***</a:t>
            </a:r>
            <a:br>
              <a:rPr lang="en-US" sz="1800" dirty="0">
                <a:solidFill>
                  <a:schemeClr val="accent6"/>
                </a:solidFill>
              </a:rPr>
            </a:br>
            <a:r>
              <a:rPr lang="en-US" sz="1800" dirty="0">
                <a:solidFill>
                  <a:schemeClr val="bg1"/>
                </a:solidFill>
              </a:rPr>
              <a:t>_____________</a:t>
            </a:r>
            <a:br>
              <a:rPr lang="en-US" sz="1800" dirty="0">
                <a:solidFill>
                  <a:schemeClr val="bg1"/>
                </a:solidFill>
              </a:rPr>
            </a:br>
            <a:r>
              <a:rPr lang="en-US" sz="800" dirty="0">
                <a:solidFill>
                  <a:schemeClr val="bg1"/>
                </a:solidFill>
              </a:rPr>
              <a:t>*</a:t>
            </a:r>
            <a:r>
              <a:rPr lang="en-US" sz="800" dirty="0" err="1">
                <a:solidFill>
                  <a:schemeClr val="bg1"/>
                </a:solidFill>
              </a:rPr>
              <a:t>Kudlacek</a:t>
            </a:r>
            <a:r>
              <a:rPr lang="en-US" sz="800" dirty="0">
                <a:solidFill>
                  <a:schemeClr val="bg1"/>
                </a:solidFill>
              </a:rPr>
              <a:t>, O et al. (2017) Cocaine adulterants and effects on </a:t>
            </a:r>
            <a:r>
              <a:rPr lang="en-US" sz="800" dirty="0" err="1">
                <a:solidFill>
                  <a:schemeClr val="bg1"/>
                </a:solidFill>
              </a:rPr>
              <a:t>monamine</a:t>
            </a:r>
            <a:r>
              <a:rPr lang="en-US" sz="800" dirty="0">
                <a:solidFill>
                  <a:schemeClr val="bg1"/>
                </a:solidFill>
              </a:rPr>
              <a:t> transporters. The neuroscience of cocaine. Elsevier Inc.</a:t>
            </a:r>
            <a:br>
              <a:rPr lang="en-US" sz="800" dirty="0">
                <a:solidFill>
                  <a:schemeClr val="bg1"/>
                </a:solidFill>
              </a:rPr>
            </a:br>
            <a:br>
              <a:rPr lang="pt-BR" sz="800" dirty="0">
                <a:solidFill>
                  <a:schemeClr val="bg1"/>
                </a:solidFill>
              </a:rPr>
            </a:br>
            <a:r>
              <a:rPr lang="en-US" sz="800" dirty="0">
                <a:solidFill>
                  <a:schemeClr val="bg1"/>
                </a:solidFill>
              </a:rPr>
              <a:t>**Knuth, M et al. (2018) Analysis of cocaine adulterants in human brain cases of drug-related health. Forensic Science International, 285, 86-92.</a:t>
            </a:r>
            <a:br>
              <a:rPr lang="en-US" sz="800" dirty="0">
                <a:solidFill>
                  <a:schemeClr val="bg1"/>
                </a:solidFill>
              </a:rPr>
            </a:br>
            <a:br>
              <a:rPr lang="en-US" sz="800" dirty="0">
                <a:solidFill>
                  <a:schemeClr val="bg1"/>
                </a:solidFill>
              </a:rPr>
            </a:br>
            <a:r>
              <a:rPr lang="en-US" sz="800" dirty="0">
                <a:solidFill>
                  <a:schemeClr val="bg1"/>
                </a:solidFill>
              </a:rPr>
              <a:t>***Phillips et al. Cardiac complications of unwitting co-injection of quinine/quinidine with heroin in an intravenous drug user. J Gen Intern Med 27(12): 1722-5.</a:t>
            </a:r>
            <a:br>
              <a:rPr lang="en-US" sz="800" dirty="0">
                <a:solidFill>
                  <a:schemeClr val="bg1"/>
                </a:solidFill>
              </a:rPr>
            </a:br>
            <a:br>
              <a:rPr lang="en-US" sz="900" dirty="0">
                <a:solidFill>
                  <a:schemeClr val="bg1"/>
                </a:solidFill>
              </a:rPr>
            </a:br>
            <a:br>
              <a:rPr lang="en-US" sz="1800" dirty="0">
                <a:solidFill>
                  <a:schemeClr val="bg1"/>
                </a:solidFill>
              </a:rPr>
            </a:br>
            <a:br>
              <a:rPr lang="en-US" sz="3600" dirty="0">
                <a:solidFill>
                  <a:schemeClr val="bg1"/>
                </a:solidFill>
              </a:rPr>
            </a:br>
            <a:endParaRPr lang="en-US" sz="3600" dirty="0">
              <a:solidFill>
                <a:schemeClr val="bg1"/>
              </a:solidFill>
            </a:endParaRPr>
          </a:p>
        </p:txBody>
      </p:sp>
      <p:pic>
        <p:nvPicPr>
          <p:cNvPr id="3074" name="Picture 2" descr="Image result for hydroxyzine images">
            <a:extLst>
              <a:ext uri="{FF2B5EF4-FFF2-40B4-BE49-F238E27FC236}">
                <a16:creationId xmlns:a16="http://schemas.microsoft.com/office/drawing/2014/main" id="{2A6AA4DE-C888-4608-A974-BDA9037BD216}"/>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228" r="2" b="2361"/>
          <a:stretch/>
        </p:blipFill>
        <p:spPr bwMode="auto">
          <a:xfrm>
            <a:off x="4611091" y="2206426"/>
            <a:ext cx="3371741" cy="2395055"/>
          </a:xfrm>
          <a:prstGeom prst="rect">
            <a:avLst/>
          </a:prstGeom>
          <a:noFill/>
          <a:extLst>
            <a:ext uri="{909E8E84-426E-40DD-AFC4-6F175D3DCCD1}">
              <a14:hiddenFill xmlns:a14="http://schemas.microsoft.com/office/drawing/2010/main">
                <a:solidFill>
                  <a:srgbClr val="FFFFFF"/>
                </a:solidFill>
              </a14:hiddenFill>
            </a:ext>
          </a:extLst>
        </p:spPr>
      </p:pic>
      <p:grpSp>
        <p:nvGrpSpPr>
          <p:cNvPr id="3102" name="Group 175">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468697" y="2369633"/>
            <a:ext cx="304800" cy="322326"/>
            <a:chOff x="215328" y="-46937"/>
            <a:chExt cx="304800" cy="2773841"/>
          </a:xfrm>
        </p:grpSpPr>
        <p:cxnSp>
          <p:nvCxnSpPr>
            <p:cNvPr id="177" name="Straight Connector 176">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3701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8D71-EB9B-4D93-98CD-31343C51AA2A}"/>
              </a:ext>
            </a:extLst>
          </p:cNvPr>
          <p:cNvSpPr>
            <a:spLocks noGrp="1"/>
          </p:cNvSpPr>
          <p:nvPr>
            <p:ph type="title"/>
          </p:nvPr>
        </p:nvSpPr>
        <p:spPr>
          <a:xfrm>
            <a:off x="457200" y="72356"/>
            <a:ext cx="8229600" cy="512777"/>
          </a:xfrm>
        </p:spPr>
        <p:txBody>
          <a:bodyPr>
            <a:noAutofit/>
          </a:bodyPr>
          <a:lstStyle/>
          <a:p>
            <a:r>
              <a:rPr lang="en-US" sz="2400" dirty="0">
                <a:effectLst>
                  <a:outerShdw blurRad="38100" dist="38100" dir="2700000" algn="tl">
                    <a:srgbClr val="000000">
                      <a:alpha val="43137"/>
                    </a:srgbClr>
                  </a:outerShdw>
                </a:effectLst>
              </a:rPr>
              <a:t>Increased Phenacetin/Levamisole Combos Seen in the U.S.</a:t>
            </a:r>
          </a:p>
        </p:txBody>
      </p:sp>
      <p:pic>
        <p:nvPicPr>
          <p:cNvPr id="4" name="Content Placeholder 3">
            <a:extLst>
              <a:ext uri="{FF2B5EF4-FFF2-40B4-BE49-F238E27FC236}">
                <a16:creationId xmlns:a16="http://schemas.microsoft.com/office/drawing/2014/main" id="{CE9BE363-812C-4B78-84EF-06DCDA238127}"/>
              </a:ext>
            </a:extLst>
          </p:cNvPr>
          <p:cNvPicPr>
            <a:picLocks noGrp="1" noChangeAspect="1"/>
          </p:cNvPicPr>
          <p:nvPr>
            <p:ph idx="1"/>
          </p:nvPr>
        </p:nvPicPr>
        <p:blipFill>
          <a:blip r:embed="rId2"/>
          <a:stretch>
            <a:fillRect/>
          </a:stretch>
        </p:blipFill>
        <p:spPr>
          <a:xfrm>
            <a:off x="199239" y="758155"/>
            <a:ext cx="8745523" cy="4385345"/>
          </a:xfrm>
          <a:prstGeom prst="rect">
            <a:avLst/>
          </a:prstGeom>
        </p:spPr>
      </p:pic>
    </p:spTree>
    <p:extLst>
      <p:ext uri="{BB962C8B-B14F-4D97-AF65-F5344CB8AC3E}">
        <p14:creationId xmlns:p14="http://schemas.microsoft.com/office/powerpoint/2010/main" val="1419028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79B6-41AA-41AD-8E9F-FEA262F477E4}"/>
              </a:ext>
            </a:extLst>
          </p:cNvPr>
          <p:cNvSpPr>
            <a:spLocks noGrp="1"/>
          </p:cNvSpPr>
          <p:nvPr>
            <p:ph type="title"/>
          </p:nvPr>
        </p:nvSpPr>
        <p:spPr>
          <a:xfrm>
            <a:off x="457201" y="205979"/>
            <a:ext cx="8229600" cy="857250"/>
          </a:xfrm>
        </p:spPr>
        <p:txBody>
          <a:bodyPr>
            <a:normAutofit fontScale="90000"/>
          </a:bodyPr>
          <a:lstStyle/>
          <a:p>
            <a:r>
              <a:rPr lang="en-US" sz="2700" b="1" dirty="0">
                <a:effectLst>
                  <a:outerShdw blurRad="38100" dist="38100" dir="2700000" algn="tl">
                    <a:srgbClr val="000000">
                      <a:alpha val="43137"/>
                    </a:srgbClr>
                  </a:outerShdw>
                </a:effectLst>
              </a:rPr>
              <a:t>Cardiovascular Threat of Phenacetin/Levamisole Combinations</a:t>
            </a:r>
          </a:p>
        </p:txBody>
      </p:sp>
      <p:sp>
        <p:nvSpPr>
          <p:cNvPr id="3" name="Text Placeholder 2">
            <a:extLst>
              <a:ext uri="{FF2B5EF4-FFF2-40B4-BE49-F238E27FC236}">
                <a16:creationId xmlns:a16="http://schemas.microsoft.com/office/drawing/2014/main" id="{E9C538FD-CF49-4F88-B36F-198EE40EFB43}"/>
              </a:ext>
            </a:extLst>
          </p:cNvPr>
          <p:cNvSpPr>
            <a:spLocks noGrp="1"/>
          </p:cNvSpPr>
          <p:nvPr>
            <p:ph type="body" idx="1"/>
          </p:nvPr>
        </p:nvSpPr>
        <p:spPr/>
        <p:txBody>
          <a:bodyPr>
            <a:noAutofit/>
          </a:bodyPr>
          <a:lstStyle/>
          <a:p>
            <a:r>
              <a:rPr lang="en-US" sz="2400" dirty="0">
                <a:solidFill>
                  <a:srgbClr val="7030A0"/>
                </a:solidFill>
              </a:rPr>
              <a:t>Phenacetin</a:t>
            </a:r>
          </a:p>
        </p:txBody>
      </p:sp>
      <p:sp>
        <p:nvSpPr>
          <p:cNvPr id="4" name="Content Placeholder 3">
            <a:extLst>
              <a:ext uri="{FF2B5EF4-FFF2-40B4-BE49-F238E27FC236}">
                <a16:creationId xmlns:a16="http://schemas.microsoft.com/office/drawing/2014/main" id="{EC5983C0-0F86-4B2D-AE26-91BA3FD354EE}"/>
              </a:ext>
            </a:extLst>
          </p:cNvPr>
          <p:cNvSpPr>
            <a:spLocks noGrp="1"/>
          </p:cNvSpPr>
          <p:nvPr>
            <p:ph sz="half" idx="2"/>
          </p:nvPr>
        </p:nvSpPr>
        <p:spPr/>
        <p:txBody>
          <a:bodyPr>
            <a:normAutofit/>
          </a:bodyPr>
          <a:lstStyle/>
          <a:p>
            <a:r>
              <a:rPr lang="en-US" dirty="0"/>
              <a:t>Phenacetin induces hemolytic anemia, a disorder in which red blood cells are destroyed prematurely, affecting oxygen transfer</a:t>
            </a:r>
            <a:r>
              <a:rPr lang="en-US" b="1" dirty="0"/>
              <a:t>*</a:t>
            </a:r>
          </a:p>
          <a:p>
            <a:pPr marL="0" indent="0">
              <a:buNone/>
            </a:pPr>
            <a:r>
              <a:rPr lang="en-US" dirty="0"/>
              <a:t>_________________</a:t>
            </a:r>
          </a:p>
          <a:p>
            <a:pPr marL="0" indent="0">
              <a:buNone/>
            </a:pPr>
            <a:r>
              <a:rPr lang="en-US" sz="1350" b="1" dirty="0"/>
              <a:t>*</a:t>
            </a:r>
            <a:r>
              <a:rPr lang="en-US" sz="1350" dirty="0"/>
              <a:t>Millar J, et al, Phenacetin-induced hemolytic anemia. Can Med </a:t>
            </a:r>
            <a:r>
              <a:rPr lang="en-US" sz="1350" dirty="0" err="1"/>
              <a:t>Assoc</a:t>
            </a:r>
            <a:r>
              <a:rPr lang="en-US" sz="1350" dirty="0"/>
              <a:t> J (</a:t>
            </a:r>
            <a:r>
              <a:rPr lang="pt-BR" sz="1350" dirty="0"/>
              <a:t>1972) Apr 8; 106(7): 770–775</a:t>
            </a:r>
            <a:endParaRPr lang="en-US" sz="1350" dirty="0"/>
          </a:p>
        </p:txBody>
      </p:sp>
      <p:sp>
        <p:nvSpPr>
          <p:cNvPr id="5" name="Text Placeholder 4">
            <a:extLst>
              <a:ext uri="{FF2B5EF4-FFF2-40B4-BE49-F238E27FC236}">
                <a16:creationId xmlns:a16="http://schemas.microsoft.com/office/drawing/2014/main" id="{079B8330-B7F5-41C0-8EFB-F9672B738ABB}"/>
              </a:ext>
            </a:extLst>
          </p:cNvPr>
          <p:cNvSpPr>
            <a:spLocks noGrp="1"/>
          </p:cNvSpPr>
          <p:nvPr>
            <p:ph type="body" sz="quarter" idx="3"/>
          </p:nvPr>
        </p:nvSpPr>
        <p:spPr/>
        <p:txBody>
          <a:bodyPr>
            <a:noAutofit/>
          </a:bodyPr>
          <a:lstStyle/>
          <a:p>
            <a:r>
              <a:rPr lang="en-US" sz="2400" dirty="0">
                <a:solidFill>
                  <a:srgbClr val="7030A0"/>
                </a:solidFill>
              </a:rPr>
              <a:t>Levamisole</a:t>
            </a:r>
          </a:p>
        </p:txBody>
      </p:sp>
      <p:sp>
        <p:nvSpPr>
          <p:cNvPr id="6" name="Content Placeholder 5">
            <a:extLst>
              <a:ext uri="{FF2B5EF4-FFF2-40B4-BE49-F238E27FC236}">
                <a16:creationId xmlns:a16="http://schemas.microsoft.com/office/drawing/2014/main" id="{E5F68BFB-36A6-451B-8C16-841F156EE1C5}"/>
              </a:ext>
            </a:extLst>
          </p:cNvPr>
          <p:cNvSpPr>
            <a:spLocks noGrp="1"/>
          </p:cNvSpPr>
          <p:nvPr>
            <p:ph sz="quarter" idx="4"/>
          </p:nvPr>
        </p:nvSpPr>
        <p:spPr>
          <a:xfrm>
            <a:off x="4645026" y="1631156"/>
            <a:ext cx="4041775" cy="3306365"/>
          </a:xfrm>
        </p:spPr>
        <p:txBody>
          <a:bodyPr>
            <a:normAutofit fontScale="92500" lnSpcReduction="20000"/>
          </a:bodyPr>
          <a:lstStyle/>
          <a:p>
            <a:r>
              <a:rPr lang="en-US" dirty="0"/>
              <a:t>Humans metabolize levamisole to aminorex</a:t>
            </a:r>
            <a:r>
              <a:rPr lang="en-US" b="1" dirty="0"/>
              <a:t>*</a:t>
            </a:r>
          </a:p>
          <a:p>
            <a:r>
              <a:rPr lang="en-US" dirty="0"/>
              <a:t>Aminorex ingestion responsible for Idiopathic Pulmonary Hypertension (IPH)</a:t>
            </a:r>
            <a:r>
              <a:rPr lang="en-US" b="1" dirty="0"/>
              <a:t>**</a:t>
            </a:r>
            <a:r>
              <a:rPr lang="en-US" dirty="0"/>
              <a:t>   </a:t>
            </a:r>
          </a:p>
          <a:p>
            <a:pPr lvl="1"/>
            <a:r>
              <a:rPr lang="en-US" dirty="0"/>
              <a:t>IPH: arteries in the lungs become blocked or narrowed, making it harder for the heart to pump blood through them</a:t>
            </a:r>
          </a:p>
          <a:p>
            <a:pPr marL="42863" indent="0">
              <a:buNone/>
            </a:pPr>
            <a:r>
              <a:rPr lang="en-US" dirty="0"/>
              <a:t>__________________________</a:t>
            </a:r>
          </a:p>
          <a:p>
            <a:pPr marL="0" indent="0">
              <a:lnSpc>
                <a:spcPct val="120000"/>
              </a:lnSpc>
              <a:spcBef>
                <a:spcPts val="0"/>
              </a:spcBef>
              <a:buNone/>
            </a:pPr>
            <a:r>
              <a:rPr lang="en-US" sz="1350" b="1" dirty="0"/>
              <a:t>*</a:t>
            </a:r>
            <a:r>
              <a:rPr lang="en-US" sz="1350" dirty="0" err="1"/>
              <a:t>Hofmaier</a:t>
            </a:r>
            <a:r>
              <a:rPr lang="en-US" sz="1350" dirty="0"/>
              <a:t> T, et al, </a:t>
            </a:r>
            <a:r>
              <a:rPr lang="en-US" sz="1350" b="1" dirty="0"/>
              <a:t> </a:t>
            </a:r>
            <a:r>
              <a:rPr lang="en-US" sz="1350" dirty="0"/>
              <a:t>Aminorex, a metabolite of the</a:t>
            </a:r>
          </a:p>
          <a:p>
            <a:pPr marL="0" indent="0">
              <a:lnSpc>
                <a:spcPct val="120000"/>
              </a:lnSpc>
              <a:spcBef>
                <a:spcPts val="0"/>
              </a:spcBef>
              <a:buNone/>
            </a:pPr>
            <a:r>
              <a:rPr lang="en-US" sz="1350" dirty="0"/>
              <a:t>  cocaine adulterant levamisole, exerts amphetamine</a:t>
            </a:r>
          </a:p>
          <a:p>
            <a:pPr marL="0" indent="0">
              <a:lnSpc>
                <a:spcPct val="120000"/>
              </a:lnSpc>
              <a:spcBef>
                <a:spcPts val="0"/>
              </a:spcBef>
              <a:buNone/>
            </a:pPr>
            <a:r>
              <a:rPr lang="en-US" sz="1350" dirty="0"/>
              <a:t>  like actions at monoamine transporters. </a:t>
            </a:r>
            <a:r>
              <a:rPr lang="en-US" sz="1350" dirty="0" err="1"/>
              <a:t>Neurochem</a:t>
            </a:r>
            <a:endParaRPr lang="en-US" sz="1350" dirty="0"/>
          </a:p>
          <a:p>
            <a:pPr marL="0" indent="0">
              <a:lnSpc>
                <a:spcPct val="120000"/>
              </a:lnSpc>
              <a:spcBef>
                <a:spcPts val="0"/>
              </a:spcBef>
              <a:buNone/>
            </a:pPr>
            <a:r>
              <a:rPr lang="en-US" sz="1350" dirty="0"/>
              <a:t>  </a:t>
            </a:r>
            <a:r>
              <a:rPr lang="en-US" sz="1350" dirty="0" err="1"/>
              <a:t>Int</a:t>
            </a:r>
            <a:r>
              <a:rPr lang="en-US" sz="1350" dirty="0"/>
              <a:t> (2014) Jul; 73(100): 32-41</a:t>
            </a:r>
          </a:p>
          <a:p>
            <a:pPr marL="0" indent="0">
              <a:buNone/>
            </a:pPr>
            <a:endParaRPr lang="en-US" sz="1350" b="1" dirty="0"/>
          </a:p>
          <a:p>
            <a:pPr marL="0" indent="0">
              <a:spcBef>
                <a:spcPts val="0"/>
              </a:spcBef>
              <a:buNone/>
            </a:pPr>
            <a:r>
              <a:rPr lang="en-US" sz="1350" b="1" dirty="0"/>
              <a:t>**</a:t>
            </a:r>
            <a:r>
              <a:rPr lang="en-US" sz="1350" dirty="0" err="1"/>
              <a:t>Karch</a:t>
            </a:r>
            <a:r>
              <a:rPr lang="en-US" sz="1350" dirty="0"/>
              <a:t> SB, et al, Aminorex poisoning in cocaine</a:t>
            </a:r>
          </a:p>
          <a:p>
            <a:pPr marL="0" indent="0">
              <a:spcBef>
                <a:spcPts val="0"/>
              </a:spcBef>
              <a:buNone/>
            </a:pPr>
            <a:r>
              <a:rPr lang="en-US" sz="1350" dirty="0"/>
              <a:t>    abusers. </a:t>
            </a:r>
            <a:r>
              <a:rPr lang="en-US" sz="1350" dirty="0" err="1"/>
              <a:t>Int</a:t>
            </a:r>
            <a:r>
              <a:rPr lang="en-US" sz="1350" dirty="0"/>
              <a:t> J </a:t>
            </a:r>
            <a:r>
              <a:rPr lang="en-US" sz="1350" dirty="0" err="1"/>
              <a:t>Cardiol</a:t>
            </a:r>
            <a:r>
              <a:rPr lang="en-US" sz="1350" dirty="0"/>
              <a:t> (2011);158(3):344-6</a:t>
            </a:r>
            <a:endParaRPr lang="en-US" sz="1350" b="1" dirty="0"/>
          </a:p>
        </p:txBody>
      </p:sp>
    </p:spTree>
    <p:extLst>
      <p:ext uri="{BB962C8B-B14F-4D97-AF65-F5344CB8AC3E}">
        <p14:creationId xmlns:p14="http://schemas.microsoft.com/office/powerpoint/2010/main" val="3254850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A3C5C4-9A12-48E4-BDCD-188A873634AD}"/>
              </a:ext>
            </a:extLst>
          </p:cNvPr>
          <p:cNvSpPr/>
          <p:nvPr/>
        </p:nvSpPr>
        <p:spPr>
          <a:xfrm>
            <a:off x="1096069" y="381505"/>
            <a:ext cx="5946628" cy="4401205"/>
          </a:xfrm>
          <a:prstGeom prst="rect">
            <a:avLst/>
          </a:prstGeom>
        </p:spPr>
        <p:txBody>
          <a:bodyPr wrap="square">
            <a:spAutoFit/>
          </a:bodyPr>
          <a:lstStyle/>
          <a:p>
            <a:r>
              <a:rPr lang="en-US" sz="2800" dirty="0"/>
              <a:t>Many drug users reside in geographical areas characterized by:</a:t>
            </a:r>
          </a:p>
          <a:p>
            <a:endParaRPr lang="en-US" sz="2800" dirty="0"/>
          </a:p>
          <a:p>
            <a:pPr marL="285750" indent="-285750">
              <a:buFont typeface="Arial" panose="020B0604020202020204" pitchFamily="34" charset="0"/>
              <a:buChar char="•"/>
            </a:pPr>
            <a:r>
              <a:rPr lang="en-US" sz="2800" dirty="0"/>
              <a:t>social deprivation</a:t>
            </a:r>
          </a:p>
          <a:p>
            <a:pPr marL="285750" indent="-285750">
              <a:buFont typeface="Arial" panose="020B0604020202020204" pitchFamily="34" charset="0"/>
              <a:buChar char="•"/>
            </a:pPr>
            <a:r>
              <a:rPr lang="en-US" sz="2800" dirty="0"/>
              <a:t>high population densities</a:t>
            </a:r>
          </a:p>
          <a:p>
            <a:pPr marL="285750" indent="-285750">
              <a:buFont typeface="Arial" panose="020B0604020202020204" pitchFamily="34" charset="0"/>
              <a:buChar char="•"/>
            </a:pPr>
            <a:r>
              <a:rPr lang="en-US" sz="2800" dirty="0"/>
              <a:t>poor-quality housing</a:t>
            </a:r>
          </a:p>
          <a:p>
            <a:pPr marL="285750" indent="-285750">
              <a:buFont typeface="Arial" panose="020B0604020202020204" pitchFamily="34" charset="0"/>
              <a:buChar char="•"/>
            </a:pPr>
            <a:r>
              <a:rPr lang="en-US" sz="2800" dirty="0"/>
              <a:t>homelessness</a:t>
            </a:r>
          </a:p>
          <a:p>
            <a:pPr marL="285750" indent="-285750">
              <a:buFont typeface="Arial" panose="020B0604020202020204" pitchFamily="34" charset="0"/>
              <a:buChar char="•"/>
            </a:pPr>
            <a:r>
              <a:rPr lang="en-US" sz="2800" dirty="0"/>
              <a:t>reduced access to healthcare</a:t>
            </a:r>
          </a:p>
          <a:p>
            <a:endParaRPr lang="en-US" sz="2800" dirty="0"/>
          </a:p>
          <a:p>
            <a:r>
              <a:rPr lang="en-US" sz="2800" dirty="0"/>
              <a:t>Putting them at high-risk for </a:t>
            </a:r>
            <a:r>
              <a:rPr lang="en-US" sz="2800" b="1" dirty="0">
                <a:solidFill>
                  <a:srgbClr val="C00000"/>
                </a:solidFill>
              </a:rPr>
              <a:t>CV-19</a:t>
            </a:r>
          </a:p>
        </p:txBody>
      </p:sp>
    </p:spTree>
    <p:extLst>
      <p:ext uri="{BB962C8B-B14F-4D97-AF65-F5344CB8AC3E}">
        <p14:creationId xmlns:p14="http://schemas.microsoft.com/office/powerpoint/2010/main" val="971206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2DB6-A697-4BA9-9FBD-8E2F526F28E8}"/>
              </a:ext>
            </a:extLst>
          </p:cNvPr>
          <p:cNvSpPr>
            <a:spLocks noGrp="1"/>
          </p:cNvSpPr>
          <p:nvPr>
            <p:ph type="title"/>
          </p:nvPr>
        </p:nvSpPr>
        <p:spPr>
          <a:xfrm>
            <a:off x="457200" y="205979"/>
            <a:ext cx="8229600" cy="624532"/>
          </a:xfrm>
        </p:spPr>
        <p:txBody>
          <a:bodyPr>
            <a:normAutofit/>
          </a:bodyPr>
          <a:lstStyle/>
          <a:p>
            <a:r>
              <a:rPr lang="en-US" sz="3000" b="1" dirty="0">
                <a:solidFill>
                  <a:schemeClr val="tx2">
                    <a:lumMod val="75000"/>
                  </a:schemeClr>
                </a:solidFill>
              </a:rPr>
              <a:t>Open Air Drug Markets: Overseas</a:t>
            </a:r>
          </a:p>
        </p:txBody>
      </p:sp>
      <p:sp>
        <p:nvSpPr>
          <p:cNvPr id="3" name="Text Placeholder 2">
            <a:extLst>
              <a:ext uri="{FF2B5EF4-FFF2-40B4-BE49-F238E27FC236}">
                <a16:creationId xmlns:a16="http://schemas.microsoft.com/office/drawing/2014/main" id="{17DEDA92-A05C-4C55-9E4B-0CB9C130B0AC}"/>
              </a:ext>
            </a:extLst>
          </p:cNvPr>
          <p:cNvSpPr>
            <a:spLocks noGrp="1"/>
          </p:cNvSpPr>
          <p:nvPr>
            <p:ph type="body" idx="1"/>
          </p:nvPr>
        </p:nvSpPr>
        <p:spPr>
          <a:xfrm>
            <a:off x="457200" y="1006625"/>
            <a:ext cx="4040188" cy="479822"/>
          </a:xfrm>
        </p:spPr>
        <p:txBody>
          <a:bodyPr/>
          <a:lstStyle/>
          <a:p>
            <a:r>
              <a:rPr lang="en-US" dirty="0"/>
              <a:t>Sao Paulo: </a:t>
            </a:r>
            <a:r>
              <a:rPr lang="en-US" dirty="0" err="1"/>
              <a:t>Crackolandia</a:t>
            </a:r>
            <a:endParaRPr lang="en-US" dirty="0"/>
          </a:p>
        </p:txBody>
      </p:sp>
      <p:pic>
        <p:nvPicPr>
          <p:cNvPr id="7" name="Content Placeholder 6">
            <a:extLst>
              <a:ext uri="{FF2B5EF4-FFF2-40B4-BE49-F238E27FC236}">
                <a16:creationId xmlns:a16="http://schemas.microsoft.com/office/drawing/2014/main" id="{1B55CD5F-E152-4135-A26F-157A1F055BBC}"/>
              </a:ext>
            </a:extLst>
          </p:cNvPr>
          <p:cNvPicPr>
            <a:picLocks noGrp="1" noChangeAspect="1"/>
          </p:cNvPicPr>
          <p:nvPr>
            <p:ph sz="half" idx="2"/>
          </p:nvPr>
        </p:nvPicPr>
        <p:blipFill>
          <a:blip r:embed="rId2"/>
          <a:stretch>
            <a:fillRect/>
          </a:stretch>
        </p:blipFill>
        <p:spPr>
          <a:xfrm>
            <a:off x="364921" y="1662562"/>
            <a:ext cx="3680670" cy="3207248"/>
          </a:xfrm>
          <a:prstGeom prst="rect">
            <a:avLst/>
          </a:prstGeom>
        </p:spPr>
      </p:pic>
      <p:sp>
        <p:nvSpPr>
          <p:cNvPr id="5" name="Text Placeholder 4">
            <a:extLst>
              <a:ext uri="{FF2B5EF4-FFF2-40B4-BE49-F238E27FC236}">
                <a16:creationId xmlns:a16="http://schemas.microsoft.com/office/drawing/2014/main" id="{8A974858-06EE-41C9-ADAE-9AB0838905EC}"/>
              </a:ext>
            </a:extLst>
          </p:cNvPr>
          <p:cNvSpPr>
            <a:spLocks noGrp="1"/>
          </p:cNvSpPr>
          <p:nvPr>
            <p:ph type="body" sz="quarter" idx="3"/>
          </p:nvPr>
        </p:nvSpPr>
        <p:spPr>
          <a:xfrm>
            <a:off x="4645026" y="1006625"/>
            <a:ext cx="4041775" cy="479822"/>
          </a:xfrm>
        </p:spPr>
        <p:txBody>
          <a:bodyPr/>
          <a:lstStyle/>
          <a:p>
            <a:r>
              <a:rPr lang="en-US" dirty="0"/>
              <a:t>Durban: </a:t>
            </a:r>
            <a:r>
              <a:rPr lang="en-US" dirty="0" err="1"/>
              <a:t>Whoonga</a:t>
            </a:r>
            <a:r>
              <a:rPr lang="en-US" dirty="0"/>
              <a:t> Park</a:t>
            </a:r>
          </a:p>
        </p:txBody>
      </p:sp>
      <p:pic>
        <p:nvPicPr>
          <p:cNvPr id="8" name="Content Placeholder 7">
            <a:extLst>
              <a:ext uri="{FF2B5EF4-FFF2-40B4-BE49-F238E27FC236}">
                <a16:creationId xmlns:a16="http://schemas.microsoft.com/office/drawing/2014/main" id="{88D9CDF4-3C5F-407E-B92E-A5B0230991A2}"/>
              </a:ext>
            </a:extLst>
          </p:cNvPr>
          <p:cNvPicPr>
            <a:picLocks noGrp="1" noChangeAspect="1"/>
          </p:cNvPicPr>
          <p:nvPr>
            <p:ph sz="quarter" idx="4"/>
          </p:nvPr>
        </p:nvPicPr>
        <p:blipFill>
          <a:blip r:embed="rId3"/>
          <a:stretch>
            <a:fillRect/>
          </a:stretch>
        </p:blipFill>
        <p:spPr>
          <a:xfrm>
            <a:off x="4497388" y="1662561"/>
            <a:ext cx="3864339" cy="3207247"/>
          </a:xfrm>
          <a:prstGeom prst="rect">
            <a:avLst/>
          </a:prstGeom>
        </p:spPr>
      </p:pic>
    </p:spTree>
    <p:extLst>
      <p:ext uri="{BB962C8B-B14F-4D97-AF65-F5344CB8AC3E}">
        <p14:creationId xmlns:p14="http://schemas.microsoft.com/office/powerpoint/2010/main" val="4049559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A7A0-D4D3-4367-9069-7C07721A100E}"/>
              </a:ext>
            </a:extLst>
          </p:cNvPr>
          <p:cNvSpPr>
            <a:spLocks noGrp="1"/>
          </p:cNvSpPr>
          <p:nvPr>
            <p:ph type="title"/>
          </p:nvPr>
        </p:nvSpPr>
        <p:spPr/>
        <p:txBody>
          <a:bodyPr>
            <a:normAutofit/>
          </a:bodyPr>
          <a:lstStyle/>
          <a:p>
            <a:r>
              <a:rPr lang="en-US" sz="2400" b="1" dirty="0">
                <a:solidFill>
                  <a:schemeClr val="tx2">
                    <a:lumMod val="75000"/>
                  </a:schemeClr>
                </a:solidFill>
              </a:rPr>
              <a:t>Open Air Drug Markets: United States (Philadelphia)</a:t>
            </a:r>
          </a:p>
        </p:txBody>
      </p:sp>
      <p:pic>
        <p:nvPicPr>
          <p:cNvPr id="5" name="Content Placeholder 4">
            <a:extLst>
              <a:ext uri="{FF2B5EF4-FFF2-40B4-BE49-F238E27FC236}">
                <a16:creationId xmlns:a16="http://schemas.microsoft.com/office/drawing/2014/main" id="{14FF9C88-89BA-4F84-92D7-D33EDCF400EF}"/>
              </a:ext>
            </a:extLst>
          </p:cNvPr>
          <p:cNvPicPr>
            <a:picLocks noGrp="1" noChangeAspect="1"/>
          </p:cNvPicPr>
          <p:nvPr>
            <p:ph sz="half" idx="1"/>
          </p:nvPr>
        </p:nvPicPr>
        <p:blipFill>
          <a:blip r:embed="rId2"/>
          <a:stretch>
            <a:fillRect/>
          </a:stretch>
        </p:blipFill>
        <p:spPr>
          <a:xfrm>
            <a:off x="457200" y="1200151"/>
            <a:ext cx="4038600" cy="3394472"/>
          </a:xfrm>
          <a:prstGeom prst="rect">
            <a:avLst/>
          </a:prstGeom>
        </p:spPr>
      </p:pic>
      <p:pic>
        <p:nvPicPr>
          <p:cNvPr id="6" name="Content Placeholder 5">
            <a:extLst>
              <a:ext uri="{FF2B5EF4-FFF2-40B4-BE49-F238E27FC236}">
                <a16:creationId xmlns:a16="http://schemas.microsoft.com/office/drawing/2014/main" id="{F0F4816B-6A9B-4707-9D37-73A20F65187D}"/>
              </a:ext>
            </a:extLst>
          </p:cNvPr>
          <p:cNvPicPr>
            <a:picLocks noGrp="1" noChangeAspect="1"/>
          </p:cNvPicPr>
          <p:nvPr>
            <p:ph sz="half" idx="2"/>
          </p:nvPr>
        </p:nvPicPr>
        <p:blipFill>
          <a:blip r:embed="rId3"/>
          <a:stretch>
            <a:fillRect/>
          </a:stretch>
        </p:blipFill>
        <p:spPr>
          <a:xfrm>
            <a:off x="4648200" y="1200151"/>
            <a:ext cx="4038600" cy="3394472"/>
          </a:xfrm>
          <a:prstGeom prst="rect">
            <a:avLst/>
          </a:prstGeom>
        </p:spPr>
      </p:pic>
    </p:spTree>
    <p:extLst>
      <p:ext uri="{BB962C8B-B14F-4D97-AF65-F5344CB8AC3E}">
        <p14:creationId xmlns:p14="http://schemas.microsoft.com/office/powerpoint/2010/main" val="1663909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3CAC-46AE-4B92-B91A-FC14EA232B44}"/>
              </a:ext>
            </a:extLst>
          </p:cNvPr>
          <p:cNvSpPr>
            <a:spLocks noGrp="1"/>
          </p:cNvSpPr>
          <p:nvPr>
            <p:ph type="title"/>
          </p:nvPr>
        </p:nvSpPr>
        <p:spPr/>
        <p:txBody>
          <a:bodyPr>
            <a:normAutofit/>
          </a:bodyPr>
          <a:lstStyle/>
          <a:p>
            <a:r>
              <a:rPr lang="en-US" sz="2800" dirty="0">
                <a:effectLst>
                  <a:outerShdw blurRad="38100" dist="38100" dir="2700000" algn="tl">
                    <a:srgbClr val="000000">
                      <a:alpha val="43137"/>
                    </a:srgbClr>
                  </a:outerShdw>
                </a:effectLst>
              </a:rPr>
              <a:t>COVID-19, Drug Supply, and Overdose</a:t>
            </a:r>
          </a:p>
        </p:txBody>
      </p:sp>
      <p:sp>
        <p:nvSpPr>
          <p:cNvPr id="3" name="Text Placeholder 2">
            <a:extLst>
              <a:ext uri="{FF2B5EF4-FFF2-40B4-BE49-F238E27FC236}">
                <a16:creationId xmlns:a16="http://schemas.microsoft.com/office/drawing/2014/main" id="{2CA2E35E-0E6E-4B70-9AB6-C2940F2D0CB5}"/>
              </a:ext>
            </a:extLst>
          </p:cNvPr>
          <p:cNvSpPr>
            <a:spLocks noGrp="1"/>
          </p:cNvSpPr>
          <p:nvPr>
            <p:ph type="body" idx="1"/>
          </p:nvPr>
        </p:nvSpPr>
        <p:spPr>
          <a:xfrm>
            <a:off x="457200" y="1063229"/>
            <a:ext cx="4040188" cy="567928"/>
          </a:xfrm>
        </p:spPr>
        <p:txBody>
          <a:bodyPr>
            <a:noAutofit/>
          </a:bodyPr>
          <a:lstStyle/>
          <a:p>
            <a:r>
              <a:rPr lang="en-US" dirty="0">
                <a:solidFill>
                  <a:srgbClr val="FFFF00"/>
                </a:solidFill>
              </a:rPr>
              <a:t>The COVID-19 Pandemic is Disrupting the Illegal Drug Trade</a:t>
            </a:r>
          </a:p>
        </p:txBody>
      </p:sp>
      <p:sp>
        <p:nvSpPr>
          <p:cNvPr id="4" name="Content Placeholder 3">
            <a:extLst>
              <a:ext uri="{FF2B5EF4-FFF2-40B4-BE49-F238E27FC236}">
                <a16:creationId xmlns:a16="http://schemas.microsoft.com/office/drawing/2014/main" id="{7DD6D7BD-062C-4815-A021-C869D77D542B}"/>
              </a:ext>
            </a:extLst>
          </p:cNvPr>
          <p:cNvSpPr>
            <a:spLocks noGrp="1"/>
          </p:cNvSpPr>
          <p:nvPr>
            <p:ph sz="half" idx="2"/>
          </p:nvPr>
        </p:nvSpPr>
        <p:spPr>
          <a:xfrm>
            <a:off x="457200" y="1631155"/>
            <a:ext cx="4040188" cy="3249681"/>
          </a:xfrm>
        </p:spPr>
        <p:txBody>
          <a:bodyPr>
            <a:normAutofit fontScale="85000" lnSpcReduction="10000"/>
          </a:bodyPr>
          <a:lstStyle/>
          <a:p>
            <a:endParaRPr lang="en-US" dirty="0"/>
          </a:p>
          <a:p>
            <a:r>
              <a:rPr lang="en-US" dirty="0"/>
              <a:t>Per a UNODC research brief: Many countries across all regions have reported an overall shortage of numerous types of drugs at the retail level, as well as increases in prices, reductions in purity and that drug users have consequently been switching substance.</a:t>
            </a:r>
          </a:p>
        </p:txBody>
      </p:sp>
      <p:sp>
        <p:nvSpPr>
          <p:cNvPr id="5" name="Text Placeholder 4">
            <a:extLst>
              <a:ext uri="{FF2B5EF4-FFF2-40B4-BE49-F238E27FC236}">
                <a16:creationId xmlns:a16="http://schemas.microsoft.com/office/drawing/2014/main" id="{5788D0E6-E5E7-43D2-BE0F-9879F2A7F91A}"/>
              </a:ext>
            </a:extLst>
          </p:cNvPr>
          <p:cNvSpPr>
            <a:spLocks noGrp="1"/>
          </p:cNvSpPr>
          <p:nvPr>
            <p:ph type="body" sz="quarter" idx="3"/>
          </p:nvPr>
        </p:nvSpPr>
        <p:spPr>
          <a:xfrm>
            <a:off x="4645026" y="1063229"/>
            <a:ext cx="4041775" cy="567928"/>
          </a:xfrm>
        </p:spPr>
        <p:txBody>
          <a:bodyPr>
            <a:noAutofit/>
          </a:bodyPr>
          <a:lstStyle/>
          <a:p>
            <a:r>
              <a:rPr lang="en-US" dirty="0">
                <a:solidFill>
                  <a:srgbClr val="FFFF00"/>
                </a:solidFill>
              </a:rPr>
              <a:t>Overdose Deaths on the Rise Again Amid COVID-19</a:t>
            </a:r>
          </a:p>
        </p:txBody>
      </p:sp>
      <p:sp>
        <p:nvSpPr>
          <p:cNvPr id="6" name="Content Placeholder 5">
            <a:extLst>
              <a:ext uri="{FF2B5EF4-FFF2-40B4-BE49-F238E27FC236}">
                <a16:creationId xmlns:a16="http://schemas.microsoft.com/office/drawing/2014/main" id="{668145E1-78ED-438F-AC68-9FFE22D562F1}"/>
              </a:ext>
            </a:extLst>
          </p:cNvPr>
          <p:cNvSpPr>
            <a:spLocks noGrp="1"/>
          </p:cNvSpPr>
          <p:nvPr>
            <p:ph sz="quarter" idx="4"/>
          </p:nvPr>
        </p:nvSpPr>
        <p:spPr>
          <a:xfrm>
            <a:off x="4645026" y="1631156"/>
            <a:ext cx="4041775" cy="3249680"/>
          </a:xfrm>
        </p:spPr>
        <p:txBody>
          <a:bodyPr>
            <a:normAutofit fontScale="85000" lnSpcReduction="10000"/>
          </a:bodyPr>
          <a:lstStyle/>
          <a:p>
            <a:r>
              <a:rPr lang="en-US" dirty="0"/>
              <a:t>OD submissions to ONDCP’s Overdose Data Mapping Application Program from Jan – Apr 2020 are up 16.6% vs the same period in 2019 </a:t>
            </a:r>
          </a:p>
          <a:p>
            <a:pPr marL="0" indent="0">
              <a:buNone/>
            </a:pPr>
            <a:endParaRPr lang="en-US" dirty="0"/>
          </a:p>
          <a:p>
            <a:r>
              <a:rPr lang="en-US" i="1" dirty="0">
                <a:effectLst>
                  <a:outerShdw blurRad="38100" dist="38100" dir="2700000" algn="tl">
                    <a:srgbClr val="000000">
                      <a:alpha val="43137"/>
                    </a:srgbClr>
                  </a:outerShdw>
                </a:effectLst>
              </a:rPr>
              <a:t>“Overdoses go up, paradoxically, as supply goes down,” </a:t>
            </a:r>
            <a:r>
              <a:rPr lang="en-US" dirty="0"/>
              <a:t>according to Daniel </a:t>
            </a:r>
            <a:r>
              <a:rPr lang="en-US" dirty="0" err="1"/>
              <a:t>Ciccarone</a:t>
            </a:r>
            <a:r>
              <a:rPr lang="en-US" dirty="0"/>
              <a:t>, a professor at the UCSF School of Medicine. During shortfalls, people will substitute drugs they’re less familiar with, or change their habits, making dosing less reliable and potentially causing a spike in overdoses. </a:t>
            </a:r>
          </a:p>
          <a:p>
            <a:pPr marL="0" indent="0">
              <a:buNone/>
            </a:pPr>
            <a:endParaRPr lang="en-US" dirty="0"/>
          </a:p>
          <a:p>
            <a:r>
              <a:rPr lang="en-US" dirty="0"/>
              <a:t>Traffickers increase adulterants when supply goes down</a:t>
            </a:r>
          </a:p>
        </p:txBody>
      </p:sp>
    </p:spTree>
    <p:extLst>
      <p:ext uri="{BB962C8B-B14F-4D97-AF65-F5344CB8AC3E}">
        <p14:creationId xmlns:p14="http://schemas.microsoft.com/office/powerpoint/2010/main" val="1018512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375C-9B05-431A-8195-BFF2EE175FE2}"/>
              </a:ext>
            </a:extLst>
          </p:cNvPr>
          <p:cNvSpPr>
            <a:spLocks noGrp="1"/>
          </p:cNvSpPr>
          <p:nvPr>
            <p:ph type="title"/>
          </p:nvPr>
        </p:nvSpPr>
        <p:spPr/>
        <p:txBody>
          <a:bodyPr>
            <a:normAutofit/>
          </a:bodyPr>
          <a:lstStyle/>
          <a:p>
            <a:r>
              <a:rPr lang="en-US" sz="2100" b="1" dirty="0">
                <a:solidFill>
                  <a:srgbClr val="C00000"/>
                </a:solidFill>
              </a:rPr>
              <a:t>Public Health Contributions: Flow Diagrams for Diagnosis &amp; Treatment</a:t>
            </a:r>
            <a:endParaRPr lang="en-US" sz="2100" dirty="0"/>
          </a:p>
        </p:txBody>
      </p:sp>
      <p:pic>
        <p:nvPicPr>
          <p:cNvPr id="5" name="Content Placeholder 4">
            <a:extLst>
              <a:ext uri="{FF2B5EF4-FFF2-40B4-BE49-F238E27FC236}">
                <a16:creationId xmlns:a16="http://schemas.microsoft.com/office/drawing/2014/main" id="{F8E76357-540B-4DF7-8B19-8E470D77BD90}"/>
              </a:ext>
            </a:extLst>
          </p:cNvPr>
          <p:cNvPicPr>
            <a:picLocks noGrp="1" noChangeAspect="1"/>
          </p:cNvPicPr>
          <p:nvPr>
            <p:ph sz="half" idx="1"/>
          </p:nvPr>
        </p:nvPicPr>
        <p:blipFill>
          <a:blip r:embed="rId2"/>
          <a:stretch>
            <a:fillRect/>
          </a:stretch>
        </p:blipFill>
        <p:spPr>
          <a:xfrm>
            <a:off x="868261" y="1126223"/>
            <a:ext cx="3202496" cy="3811300"/>
          </a:xfrm>
          <a:prstGeom prst="rect">
            <a:avLst/>
          </a:prstGeom>
        </p:spPr>
      </p:pic>
      <p:pic>
        <p:nvPicPr>
          <p:cNvPr id="8" name="Content Placeholder 7">
            <a:extLst>
              <a:ext uri="{FF2B5EF4-FFF2-40B4-BE49-F238E27FC236}">
                <a16:creationId xmlns:a16="http://schemas.microsoft.com/office/drawing/2014/main" id="{C1A2BA67-19B7-4439-9B68-43F5B5F39BAC}"/>
              </a:ext>
            </a:extLst>
          </p:cNvPr>
          <p:cNvPicPr>
            <a:picLocks noGrp="1" noChangeAspect="1"/>
          </p:cNvPicPr>
          <p:nvPr>
            <p:ph sz="half" idx="2"/>
          </p:nvPr>
        </p:nvPicPr>
        <p:blipFill>
          <a:blip r:embed="rId3"/>
          <a:stretch>
            <a:fillRect/>
          </a:stretch>
        </p:blipFill>
        <p:spPr>
          <a:xfrm>
            <a:off x="4951603" y="1126223"/>
            <a:ext cx="3324137" cy="3811299"/>
          </a:xfrm>
          <a:prstGeom prst="rect">
            <a:avLst/>
          </a:prstGeom>
        </p:spPr>
      </p:pic>
    </p:spTree>
    <p:extLst>
      <p:ext uri="{BB962C8B-B14F-4D97-AF65-F5344CB8AC3E}">
        <p14:creationId xmlns:p14="http://schemas.microsoft.com/office/powerpoint/2010/main" val="90847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8AD3-3B62-4500-A9B1-4CF369DA16B0}"/>
              </a:ext>
            </a:extLst>
          </p:cNvPr>
          <p:cNvSpPr>
            <a:spLocks noGrp="1"/>
          </p:cNvSpPr>
          <p:nvPr>
            <p:ph type="title"/>
          </p:nvPr>
        </p:nvSpPr>
        <p:spPr>
          <a:xfrm>
            <a:off x="457201" y="330200"/>
            <a:ext cx="3008313" cy="539750"/>
          </a:xfrm>
        </p:spPr>
        <p:txBody>
          <a:bodyPr>
            <a:normAutofit/>
          </a:bodyPr>
          <a:lstStyle/>
          <a:p>
            <a:r>
              <a:rPr lang="en-US" sz="2400" dirty="0"/>
              <a:t>  </a:t>
            </a:r>
            <a:r>
              <a:rPr lang="en-US" sz="2400" dirty="0">
                <a:solidFill>
                  <a:schemeClr val="tx1">
                    <a:lumMod val="65000"/>
                    <a:lumOff val="35000"/>
                  </a:schemeClr>
                </a:solidFill>
                <a:effectLst>
                  <a:outerShdw blurRad="38100" dist="38100" dir="2700000" algn="tl">
                    <a:srgbClr val="000000">
                      <a:alpha val="43137"/>
                    </a:srgbClr>
                  </a:outerShdw>
                </a:effectLst>
              </a:rPr>
              <a:t>Methamphetamine</a:t>
            </a:r>
          </a:p>
        </p:txBody>
      </p:sp>
      <p:sp>
        <p:nvSpPr>
          <p:cNvPr id="3" name="Content Placeholder 2">
            <a:extLst>
              <a:ext uri="{FF2B5EF4-FFF2-40B4-BE49-F238E27FC236}">
                <a16:creationId xmlns:a16="http://schemas.microsoft.com/office/drawing/2014/main" id="{1A8AE838-CD2F-4D36-B38C-E30756DE1DE0}"/>
              </a:ext>
            </a:extLst>
          </p:cNvPr>
          <p:cNvSpPr>
            <a:spLocks noGrp="1"/>
          </p:cNvSpPr>
          <p:nvPr>
            <p:ph idx="1"/>
          </p:nvPr>
        </p:nvSpPr>
        <p:spPr/>
        <p:txBody>
          <a:bodyPr>
            <a:normAutofit fontScale="47500" lnSpcReduction="20000"/>
          </a:bodyPr>
          <a:lstStyle/>
          <a:p>
            <a:r>
              <a:rPr lang="en-US" sz="3800" dirty="0">
                <a:effectLst>
                  <a:outerShdw blurRad="38100" dist="38100" dir="2700000" algn="tl">
                    <a:srgbClr val="000000">
                      <a:alpha val="43137"/>
                    </a:srgbClr>
                  </a:outerShdw>
                </a:effectLst>
              </a:rPr>
              <a:t>Methamphetamine users may be vulnerable to </a:t>
            </a:r>
            <a:r>
              <a:rPr lang="en-US" sz="3800" dirty="0">
                <a:solidFill>
                  <a:srgbClr val="C00000"/>
                </a:solidFill>
                <a:effectLst>
                  <a:outerShdw blurRad="38100" dist="38100" dir="2700000" algn="tl">
                    <a:srgbClr val="000000">
                      <a:alpha val="43137"/>
                    </a:srgbClr>
                  </a:outerShdw>
                </a:effectLst>
              </a:rPr>
              <a:t>COVID-19</a:t>
            </a:r>
            <a:r>
              <a:rPr lang="en-US" sz="3800" dirty="0">
                <a:effectLst>
                  <a:outerShdw blurRad="38100" dist="38100" dir="2700000" algn="tl">
                    <a:srgbClr val="000000">
                      <a:alpha val="43137"/>
                    </a:srgbClr>
                  </a:outerShdw>
                </a:effectLst>
              </a:rPr>
              <a:t> due to the drug’s effect on the </a:t>
            </a:r>
            <a:r>
              <a:rPr lang="en-US" sz="3800" u="sng" dirty="0">
                <a:effectLst>
                  <a:outerShdw blurRad="38100" dist="38100" dir="2700000" algn="tl">
                    <a:srgbClr val="000000">
                      <a:alpha val="43137"/>
                    </a:srgbClr>
                  </a:outerShdw>
                </a:effectLst>
              </a:rPr>
              <a:t>respiratory and pulmonary systems</a:t>
            </a:r>
            <a:r>
              <a:rPr lang="en-US" sz="3800" dirty="0">
                <a:effectLst>
                  <a:outerShdw blurRad="38100" dist="38100" dir="2700000" algn="tl">
                    <a:srgbClr val="000000">
                      <a:alpha val="43137"/>
                    </a:srgbClr>
                  </a:outerShdw>
                </a:effectLst>
              </a:rPr>
              <a:t>*</a:t>
            </a:r>
          </a:p>
          <a:p>
            <a:endParaRPr lang="en-US" sz="3800" dirty="0">
              <a:effectLst>
                <a:outerShdw blurRad="38100" dist="38100" dir="2700000" algn="tl">
                  <a:srgbClr val="000000">
                    <a:alpha val="43137"/>
                  </a:srgbClr>
                </a:outerShdw>
              </a:effectLst>
            </a:endParaRPr>
          </a:p>
          <a:p>
            <a:r>
              <a:rPr lang="en-US" sz="3800" dirty="0">
                <a:effectLst>
                  <a:outerShdw blurRad="38100" dist="38100" dir="2700000" algn="tl">
                    <a:srgbClr val="000000">
                      <a:alpha val="43137"/>
                    </a:srgbClr>
                  </a:outerShdw>
                </a:effectLst>
              </a:rPr>
              <a:t>Meth causes </a:t>
            </a:r>
            <a:r>
              <a:rPr lang="en-US" sz="3800" u="sng" dirty="0">
                <a:effectLst>
                  <a:outerShdw blurRad="38100" dist="38100" dir="2700000" algn="tl">
                    <a:srgbClr val="000000">
                      <a:alpha val="43137"/>
                    </a:srgbClr>
                  </a:outerShdw>
                </a:effectLst>
              </a:rPr>
              <a:t>pulmonary damage</a:t>
            </a:r>
            <a:r>
              <a:rPr lang="en-US" sz="3800" dirty="0">
                <a:effectLst>
                  <a:outerShdw blurRad="38100" dist="38100" dir="2700000" algn="tl">
                    <a:srgbClr val="000000">
                      <a:alpha val="43137"/>
                    </a:srgbClr>
                  </a:outerShdw>
                </a:effectLst>
              </a:rPr>
              <a:t>, </a:t>
            </a:r>
            <a:r>
              <a:rPr lang="en-US" sz="3800" u="sng" dirty="0">
                <a:effectLst>
                  <a:outerShdw blurRad="38100" dist="38100" dir="2700000" algn="tl">
                    <a:srgbClr val="000000">
                      <a:alpha val="43137"/>
                    </a:srgbClr>
                  </a:outerShdw>
                </a:effectLst>
              </a:rPr>
              <a:t>pulmonary hypertension</a:t>
            </a:r>
            <a:r>
              <a:rPr lang="en-US" sz="3800" dirty="0">
                <a:effectLst>
                  <a:outerShdw blurRad="38100" dist="38100" dir="2700000" algn="tl">
                    <a:srgbClr val="000000">
                      <a:alpha val="43137"/>
                    </a:srgbClr>
                  </a:outerShdw>
                </a:effectLst>
              </a:rPr>
              <a:t>, and </a:t>
            </a:r>
            <a:r>
              <a:rPr lang="en-US" sz="3800" u="sng" dirty="0">
                <a:effectLst>
                  <a:outerShdw blurRad="38100" dist="38100" dir="2700000" algn="tl">
                    <a:srgbClr val="000000">
                      <a:alpha val="43137"/>
                    </a:srgbClr>
                  </a:outerShdw>
                </a:effectLst>
              </a:rPr>
              <a:t>chronic disease of the heart muscle</a:t>
            </a:r>
            <a:r>
              <a:rPr lang="en-US" sz="3800" dirty="0">
                <a:effectLst>
                  <a:outerShdw blurRad="38100" dist="38100" dir="2700000" algn="tl">
                    <a:srgbClr val="000000">
                      <a:alpha val="43137"/>
                    </a:srgbClr>
                  </a:outerShdw>
                </a:effectLst>
              </a:rPr>
              <a:t>,** high-risk factors for </a:t>
            </a:r>
            <a:r>
              <a:rPr lang="en-US" sz="3800" dirty="0">
                <a:solidFill>
                  <a:srgbClr val="C00000"/>
                </a:solidFill>
                <a:effectLst>
                  <a:outerShdw blurRad="38100" dist="38100" dir="2700000" algn="tl">
                    <a:srgbClr val="000000">
                      <a:alpha val="43137"/>
                    </a:srgbClr>
                  </a:outerShdw>
                </a:effectLst>
              </a:rPr>
              <a:t>COVID-19</a:t>
            </a:r>
          </a:p>
          <a:p>
            <a:endParaRPr lang="en-US" sz="3800" dirty="0">
              <a:effectLst>
                <a:outerShdw blurRad="38100" dist="38100" dir="2700000" algn="tl">
                  <a:srgbClr val="000000">
                    <a:alpha val="43137"/>
                  </a:srgbClr>
                </a:outerShdw>
              </a:effectLst>
            </a:endParaRPr>
          </a:p>
          <a:p>
            <a:r>
              <a:rPr lang="en-US" sz="3800" dirty="0">
                <a:effectLst>
                  <a:outerShdw blurRad="38100" dist="38100" dir="2700000" algn="tl">
                    <a:srgbClr val="000000">
                      <a:alpha val="43137"/>
                    </a:srgbClr>
                  </a:outerShdw>
                </a:effectLst>
              </a:rPr>
              <a:t>Methamphetamine </a:t>
            </a:r>
            <a:r>
              <a:rPr lang="en-US" sz="3800" b="1" dirty="0">
                <a:effectLst>
                  <a:outerShdw blurRad="38100" dist="38100" dir="2700000" algn="tl">
                    <a:srgbClr val="000000">
                      <a:alpha val="43137"/>
                    </a:srgbClr>
                  </a:outerShdw>
                </a:effectLst>
              </a:rPr>
              <a:t>constricts blood vessels</a:t>
            </a:r>
            <a:r>
              <a:rPr lang="en-US" sz="3800" dirty="0">
                <a:effectLst>
                  <a:outerShdw blurRad="38100" dist="38100" dir="2700000" algn="tl">
                    <a:srgbClr val="000000">
                      <a:alpha val="43137"/>
                    </a:srgbClr>
                  </a:outerShdw>
                </a:effectLst>
              </a:rPr>
              <a:t>, one of the causes for pulmonary damage and pulmonary hypertension in people who use it.*  </a:t>
            </a:r>
          </a:p>
          <a:p>
            <a:pPr marL="0" indent="0">
              <a:buNone/>
            </a:pPr>
            <a:r>
              <a:rPr lang="en-US" sz="3300" dirty="0"/>
              <a:t> </a:t>
            </a:r>
          </a:p>
          <a:p>
            <a:pPr marL="0" indent="0">
              <a:buNone/>
            </a:pPr>
            <a:r>
              <a:rPr lang="en-US" dirty="0"/>
              <a:t> </a:t>
            </a:r>
          </a:p>
          <a:p>
            <a:pPr marL="0" indent="0">
              <a:buNone/>
            </a:pPr>
            <a:r>
              <a:rPr lang="en-US" sz="2100" dirty="0"/>
              <a:t>___________________</a:t>
            </a:r>
          </a:p>
          <a:p>
            <a:pPr marL="0" indent="0">
              <a:buNone/>
            </a:pPr>
            <a:r>
              <a:rPr lang="en-US" sz="2100" dirty="0"/>
              <a:t> </a:t>
            </a:r>
          </a:p>
          <a:p>
            <a:pPr marL="0" indent="0">
              <a:buNone/>
            </a:pPr>
            <a:r>
              <a:rPr lang="en-US" sz="2100" dirty="0"/>
              <a:t>* Nora Volkow Blog. COVID-19: Potential Implications for Individuals with Substance Use Disorders, NIDA, March 24, 2020.</a:t>
            </a:r>
          </a:p>
          <a:p>
            <a:pPr marL="0" indent="0">
              <a:buNone/>
            </a:pPr>
            <a:r>
              <a:rPr lang="en-US" sz="2100" dirty="0"/>
              <a:t> </a:t>
            </a:r>
          </a:p>
          <a:p>
            <a:pPr marL="0" indent="0">
              <a:buNone/>
            </a:pPr>
            <a:r>
              <a:rPr lang="en-US" sz="2100" dirty="0"/>
              <a:t>** Zhao SX, </a:t>
            </a:r>
            <a:r>
              <a:rPr lang="en-US" sz="2100" dirty="0" err="1"/>
              <a:t>Kwong</a:t>
            </a:r>
            <a:r>
              <a:rPr lang="en-US" sz="2100" dirty="0"/>
              <a:t> C, Swaminathan A, et al. Clinical characteristics and outcome of methamphetamine-associated pulmonary arterial hypertension and dilated cardiomyopathy. JACC Heart Fail. 2018;6: 209-218. [PMID: 29496022] doi:10.1016/j.jchf.2017.10.006</a:t>
            </a:r>
          </a:p>
        </p:txBody>
      </p:sp>
      <p:pic>
        <p:nvPicPr>
          <p:cNvPr id="5" name="Picture 4">
            <a:extLst>
              <a:ext uri="{FF2B5EF4-FFF2-40B4-BE49-F238E27FC236}">
                <a16:creationId xmlns:a16="http://schemas.microsoft.com/office/drawing/2014/main" id="{E06D04D3-9A2C-43B7-81B9-B81BFFD190B3}"/>
              </a:ext>
            </a:extLst>
          </p:cNvPr>
          <p:cNvPicPr>
            <a:picLocks noChangeAspect="1"/>
          </p:cNvPicPr>
          <p:nvPr/>
        </p:nvPicPr>
        <p:blipFill>
          <a:blip r:embed="rId2"/>
          <a:stretch>
            <a:fillRect/>
          </a:stretch>
        </p:blipFill>
        <p:spPr>
          <a:xfrm>
            <a:off x="457202" y="1076326"/>
            <a:ext cx="3008312" cy="3518297"/>
          </a:xfrm>
          <a:prstGeom prst="rect">
            <a:avLst/>
          </a:prstGeom>
        </p:spPr>
      </p:pic>
      <p:sp>
        <p:nvSpPr>
          <p:cNvPr id="4" name="Text Placeholder 3">
            <a:extLst>
              <a:ext uri="{FF2B5EF4-FFF2-40B4-BE49-F238E27FC236}">
                <a16:creationId xmlns:a16="http://schemas.microsoft.com/office/drawing/2014/main" id="{A3F507A6-2145-4DEF-82CA-7B9BA3B197CA}"/>
              </a:ext>
            </a:extLst>
          </p:cNvPr>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1187973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Exams and Tests</a:t>
            </a:r>
          </a:p>
        </p:txBody>
      </p:sp>
      <p:sp>
        <p:nvSpPr>
          <p:cNvPr id="3" name="Content Placeholder 2"/>
          <p:cNvSpPr>
            <a:spLocks noGrp="1"/>
          </p:cNvSpPr>
          <p:nvPr>
            <p:ph idx="1"/>
          </p:nvPr>
        </p:nvSpPr>
        <p:spPr>
          <a:xfrm>
            <a:off x="1308016" y="1143000"/>
            <a:ext cx="6464384" cy="3714750"/>
          </a:xfrm>
        </p:spPr>
        <p:txBody>
          <a:bodyPr>
            <a:normAutofit lnSpcReduction="10000"/>
          </a:bodyPr>
          <a:lstStyle/>
          <a:p>
            <a:r>
              <a:rPr lang="en-US" dirty="0"/>
              <a:t>Complete blood count (red &amp; white blood cells)</a:t>
            </a:r>
          </a:p>
          <a:p>
            <a:r>
              <a:rPr lang="en-US" dirty="0"/>
              <a:t>CT scan of the kidney</a:t>
            </a:r>
          </a:p>
          <a:p>
            <a:r>
              <a:rPr lang="en-US" dirty="0"/>
              <a:t>Intravenous </a:t>
            </a:r>
            <a:r>
              <a:rPr lang="en-US" dirty="0" err="1"/>
              <a:t>pyelogram</a:t>
            </a:r>
            <a:r>
              <a:rPr lang="en-US" dirty="0"/>
              <a:t> (IVP): X-Ray of the kidney and bladder</a:t>
            </a:r>
          </a:p>
          <a:p>
            <a:r>
              <a:rPr lang="en-US" dirty="0"/>
              <a:t>Toxicology screen</a:t>
            </a:r>
          </a:p>
          <a:p>
            <a:r>
              <a:rPr lang="en-US" dirty="0"/>
              <a:t>Urinalysis</a:t>
            </a:r>
          </a:p>
          <a:p>
            <a:r>
              <a:rPr lang="en-US" dirty="0"/>
              <a:t>Kidney ultrasound</a:t>
            </a:r>
          </a:p>
          <a:p>
            <a:r>
              <a:rPr lang="en-US" dirty="0"/>
              <a:t>Cardiovascular &amp; liver function tests</a:t>
            </a:r>
          </a:p>
          <a:p>
            <a:r>
              <a:rPr lang="en-US" dirty="0"/>
              <a:t>Chronic respiratory disease (</a:t>
            </a:r>
            <a:r>
              <a:rPr lang="en-US"/>
              <a:t>e.g., COPD) </a:t>
            </a:r>
            <a:endParaRPr lang="en-US" dirty="0"/>
          </a:p>
          <a:p>
            <a:endParaRPr lang="en-US" dirty="0"/>
          </a:p>
          <a:p>
            <a:pPr marL="0" indent="0">
              <a:buNone/>
            </a:pPr>
            <a:endParaRPr lang="en-US" dirty="0"/>
          </a:p>
        </p:txBody>
      </p:sp>
    </p:spTree>
    <p:extLst>
      <p:ext uri="{BB962C8B-B14F-4D97-AF65-F5344CB8AC3E}">
        <p14:creationId xmlns:p14="http://schemas.microsoft.com/office/powerpoint/2010/main" val="228998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B6B5679-B29C-4740-9160-2A9BBE3F1559}"/>
              </a:ext>
            </a:extLst>
          </p:cNvPr>
          <p:cNvPicPr>
            <a:picLocks noChangeAspect="1"/>
          </p:cNvPicPr>
          <p:nvPr/>
        </p:nvPicPr>
        <p:blipFill rotWithShape="1">
          <a:blip r:embed="rId2">
            <a:alphaModFix amt="35000"/>
          </a:blip>
          <a:srcRect t="1094" b="8577"/>
          <a:stretch/>
        </p:blipFill>
        <p:spPr>
          <a:xfrm>
            <a:off x="-3182" y="10"/>
            <a:ext cx="9147182" cy="5143490"/>
          </a:xfrm>
          <a:prstGeom prst="rect">
            <a:avLst/>
          </a:prstGeom>
        </p:spPr>
      </p:pic>
      <p:sp>
        <p:nvSpPr>
          <p:cNvPr id="2" name="Title 1">
            <a:extLst>
              <a:ext uri="{FF2B5EF4-FFF2-40B4-BE49-F238E27FC236}">
                <a16:creationId xmlns:a16="http://schemas.microsoft.com/office/drawing/2014/main" id="{4E42C7C3-8446-4A2B-A14F-A0B0D858F33C}"/>
              </a:ext>
            </a:extLst>
          </p:cNvPr>
          <p:cNvSpPr>
            <a:spLocks noGrp="1"/>
          </p:cNvSpPr>
          <p:nvPr>
            <p:ph type="title"/>
          </p:nvPr>
        </p:nvSpPr>
        <p:spPr>
          <a:xfrm>
            <a:off x="482600" y="241300"/>
            <a:ext cx="8178799" cy="851803"/>
          </a:xfrm>
        </p:spPr>
        <p:txBody>
          <a:bodyPr vert="horz" lIns="91440" tIns="45720" rIns="91440" bIns="45720" rtlCol="0" anchor="ctr">
            <a:normAutofit/>
          </a:bodyPr>
          <a:lstStyle/>
          <a:p>
            <a:pPr defTabSz="914400">
              <a:lnSpc>
                <a:spcPct val="90000"/>
              </a:lnSpc>
            </a:pPr>
            <a:r>
              <a:rPr lang="en-US" sz="2700" dirty="0"/>
              <a:t>Marijuana/Vaping</a:t>
            </a:r>
          </a:p>
        </p:txBody>
      </p:sp>
      <p:sp>
        <p:nvSpPr>
          <p:cNvPr id="3" name="Content Placeholder 2">
            <a:extLst>
              <a:ext uri="{FF2B5EF4-FFF2-40B4-BE49-F238E27FC236}">
                <a16:creationId xmlns:a16="http://schemas.microsoft.com/office/drawing/2014/main" id="{C6212B66-10AE-4500-8DF0-B42E4070ABF8}"/>
              </a:ext>
            </a:extLst>
          </p:cNvPr>
          <p:cNvSpPr>
            <a:spLocks noGrp="1"/>
          </p:cNvSpPr>
          <p:nvPr>
            <p:ph idx="1"/>
          </p:nvPr>
        </p:nvSpPr>
        <p:spPr>
          <a:xfrm>
            <a:off x="482600" y="1235869"/>
            <a:ext cx="8178799" cy="3850481"/>
          </a:xfrm>
        </p:spPr>
        <p:txBody>
          <a:bodyPr vert="horz" lIns="91440" tIns="45720" rIns="91440" bIns="45720" rtlCol="0">
            <a:normAutofit/>
          </a:bodyPr>
          <a:lstStyle/>
          <a:p>
            <a:pPr indent="-228600" defTabSz="914400">
              <a:lnSpc>
                <a:spcPct val="90000"/>
              </a:lnSpc>
            </a:pPr>
            <a:r>
              <a:rPr lang="en-US" dirty="0"/>
              <a:t>Both marijuana smoke</a:t>
            </a:r>
            <a:r>
              <a:rPr lang="en-US" b="1" dirty="0"/>
              <a:t>*</a:t>
            </a:r>
            <a:r>
              <a:rPr lang="en-US" dirty="0"/>
              <a:t> and e-cigarette vapor</a:t>
            </a:r>
            <a:r>
              <a:rPr lang="en-US" b="1" dirty="0"/>
              <a:t>**</a:t>
            </a:r>
            <a:r>
              <a:rPr lang="en-US" dirty="0"/>
              <a:t> are associated with inflammation of the airways similar to that observed in patients with COPD and with the development of bronchitis and asthma, all of which are shown to increase risk of severe complications and mortality from </a:t>
            </a:r>
            <a:r>
              <a:rPr lang="en-US" b="1" dirty="0">
                <a:solidFill>
                  <a:srgbClr val="C00000"/>
                </a:solidFill>
              </a:rPr>
              <a:t>COVID-19</a:t>
            </a:r>
          </a:p>
          <a:p>
            <a:pPr marL="28575" indent="0" defTabSz="914400">
              <a:lnSpc>
                <a:spcPct val="90000"/>
              </a:lnSpc>
              <a:buNone/>
            </a:pPr>
            <a:endParaRPr lang="en-US" sz="2100" dirty="0"/>
          </a:p>
          <a:p>
            <a:pPr marL="28575" indent="0" defTabSz="914400">
              <a:lnSpc>
                <a:spcPct val="90000"/>
              </a:lnSpc>
              <a:buNone/>
            </a:pPr>
            <a:endParaRPr lang="en-US" sz="2100" dirty="0"/>
          </a:p>
          <a:p>
            <a:pPr marL="28575" indent="0" defTabSz="914400">
              <a:lnSpc>
                <a:spcPct val="90000"/>
              </a:lnSpc>
              <a:buNone/>
            </a:pPr>
            <a:r>
              <a:rPr lang="en-US" sz="2100" dirty="0"/>
              <a:t>_______________________</a:t>
            </a:r>
          </a:p>
          <a:p>
            <a:pPr marL="28575" indent="0" defTabSz="914400">
              <a:lnSpc>
                <a:spcPct val="90000"/>
              </a:lnSpc>
              <a:buNone/>
            </a:pPr>
            <a:r>
              <a:rPr lang="en-US" sz="1200" b="1" dirty="0"/>
              <a:t>*</a:t>
            </a:r>
            <a:r>
              <a:rPr lang="en-US" sz="1200" dirty="0" err="1"/>
              <a:t>Tashkin</a:t>
            </a:r>
            <a:r>
              <a:rPr lang="en-US" sz="1200" dirty="0"/>
              <a:t> DP, Baldwin GC, Sarafian T, </a:t>
            </a:r>
            <a:r>
              <a:rPr lang="en-US" sz="1200" dirty="0" err="1"/>
              <a:t>Dubinett</a:t>
            </a:r>
            <a:r>
              <a:rPr lang="en-US" sz="1200" dirty="0"/>
              <a:t> S, Roth MD. Respiratory and immunologic consequences of marijuana smoking. </a:t>
            </a:r>
          </a:p>
          <a:p>
            <a:pPr marL="28575" indent="0" defTabSz="914400">
              <a:lnSpc>
                <a:spcPct val="90000"/>
              </a:lnSpc>
              <a:buNone/>
            </a:pPr>
            <a:r>
              <a:rPr lang="en-US" sz="1200" dirty="0"/>
              <a:t>J Clin </a:t>
            </a:r>
            <a:r>
              <a:rPr lang="en-US" sz="1200" dirty="0" err="1"/>
              <a:t>Pharmacol</a:t>
            </a:r>
            <a:r>
              <a:rPr lang="en-US" sz="1200" dirty="0"/>
              <a:t>. 2002 Nov;42(S1):71S-81S</a:t>
            </a:r>
          </a:p>
          <a:p>
            <a:pPr marL="28575" indent="0" defTabSz="914400">
              <a:lnSpc>
                <a:spcPct val="90000"/>
              </a:lnSpc>
              <a:buNone/>
            </a:pPr>
            <a:endParaRPr lang="en-US" sz="1200" dirty="0"/>
          </a:p>
          <a:p>
            <a:pPr marL="28575" indent="0" defTabSz="914400">
              <a:lnSpc>
                <a:spcPct val="90000"/>
              </a:lnSpc>
              <a:buNone/>
            </a:pPr>
            <a:r>
              <a:rPr lang="en-US" sz="1200" b="1" dirty="0"/>
              <a:t>**</a:t>
            </a:r>
            <a:r>
              <a:rPr lang="en-US" sz="1200" dirty="0"/>
              <a:t>Gotts, J. E., </a:t>
            </a:r>
            <a:r>
              <a:rPr lang="en-US" sz="1200" dirty="0" err="1"/>
              <a:t>Jordt</a:t>
            </a:r>
            <a:r>
              <a:rPr lang="en-US" sz="1200" dirty="0"/>
              <a:t>, S. E., McConnell, R., &amp;</a:t>
            </a:r>
            <a:r>
              <a:rPr lang="en-US" sz="1200" dirty="0" err="1"/>
              <a:t>Tarran</a:t>
            </a:r>
            <a:r>
              <a:rPr lang="en-US" sz="1200" dirty="0"/>
              <a:t>, R. (2019). What are the respiratory effects of e-cigarettes? BMJ, 366(I5275) </a:t>
            </a:r>
          </a:p>
          <a:p>
            <a:pPr indent="-228600" defTabSz="914400">
              <a:lnSpc>
                <a:spcPct val="90000"/>
              </a:lnSpc>
            </a:pPr>
            <a:endParaRPr lang="en-US" sz="1500" dirty="0"/>
          </a:p>
        </p:txBody>
      </p:sp>
      <p:sp>
        <p:nvSpPr>
          <p:cNvPr id="40"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89472" y="1590018"/>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16801" y="1007270"/>
            <a:ext cx="1899624"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4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382744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4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429653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1095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51435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1621BE-0EA0-48CA-8F12-4F610ED157E0}"/>
              </a:ext>
            </a:extLst>
          </p:cNvPr>
          <p:cNvSpPr>
            <a:spLocks noGrp="1"/>
          </p:cNvSpPr>
          <p:nvPr>
            <p:ph type="title"/>
          </p:nvPr>
        </p:nvSpPr>
        <p:spPr>
          <a:xfrm>
            <a:off x="628650" y="273843"/>
            <a:ext cx="2400300" cy="580001"/>
          </a:xfrm>
        </p:spPr>
        <p:txBody>
          <a:bodyPr vert="horz" lIns="91440" tIns="45720" rIns="91440" bIns="45720" rtlCol="0" anchor="ctr">
            <a:normAutofit/>
          </a:bodyPr>
          <a:lstStyle/>
          <a:p>
            <a:pPr defTabSz="914400">
              <a:lnSpc>
                <a:spcPct val="90000"/>
              </a:lnSpc>
            </a:pPr>
            <a:r>
              <a:rPr lang="en-US" sz="2400" dirty="0">
                <a:effectLst>
                  <a:outerShdw blurRad="38100" dist="38100" dir="2700000" algn="tl">
                    <a:srgbClr val="000000">
                      <a:alpha val="43137"/>
                    </a:srgbClr>
                  </a:outerShdw>
                </a:effectLst>
              </a:rPr>
              <a:t>Heroin/Opioids</a:t>
            </a:r>
          </a:p>
        </p:txBody>
      </p:sp>
      <p:sp>
        <p:nvSpPr>
          <p:cNvPr id="4" name="Text Placeholder 3">
            <a:extLst>
              <a:ext uri="{FF2B5EF4-FFF2-40B4-BE49-F238E27FC236}">
                <a16:creationId xmlns:a16="http://schemas.microsoft.com/office/drawing/2014/main" id="{7FC13DC5-2BD7-43DA-947A-DBDDA7BC3BBA}"/>
              </a:ext>
            </a:extLst>
          </p:cNvPr>
          <p:cNvSpPr>
            <a:spLocks noGrp="1"/>
          </p:cNvSpPr>
          <p:nvPr>
            <p:ph type="body" sz="half" idx="2"/>
          </p:nvPr>
        </p:nvSpPr>
        <p:spPr>
          <a:xfrm>
            <a:off x="66611" y="987069"/>
            <a:ext cx="3112593" cy="4156432"/>
          </a:xfrm>
        </p:spPr>
        <p:txBody>
          <a:bodyPr vert="horz" lIns="91440" tIns="45720" rIns="91440" bIns="45720" rtlCol="0">
            <a:normAutofit fontScale="25000" lnSpcReduction="20000"/>
          </a:bodyPr>
          <a:lstStyle/>
          <a:p>
            <a:pPr marL="171450" indent="-171450" defTabSz="914400">
              <a:lnSpc>
                <a:spcPct val="90000"/>
              </a:lnSpc>
              <a:buFont typeface="Arial" panose="020B0604020202020204" pitchFamily="34" charset="0"/>
              <a:buChar char="•"/>
            </a:pPr>
            <a:r>
              <a:rPr lang="en-US" sz="6400" dirty="0">
                <a:solidFill>
                  <a:schemeClr val="accent2"/>
                </a:solidFill>
              </a:rPr>
              <a:t>The most well-known complications of opioid use and misuse include </a:t>
            </a:r>
            <a:r>
              <a:rPr lang="en-US" sz="6400" b="1" dirty="0">
                <a:solidFill>
                  <a:schemeClr val="accent2"/>
                </a:solidFill>
              </a:rPr>
              <a:t>respiratory </a:t>
            </a:r>
            <a:r>
              <a:rPr lang="en-US" sz="6400" dirty="0">
                <a:solidFill>
                  <a:schemeClr val="accent2"/>
                </a:solidFill>
              </a:rPr>
              <a:t>and central nervous system </a:t>
            </a:r>
            <a:r>
              <a:rPr lang="en-US" sz="6400" b="1" dirty="0">
                <a:solidFill>
                  <a:schemeClr val="accent2"/>
                </a:solidFill>
              </a:rPr>
              <a:t>depression</a:t>
            </a:r>
            <a:r>
              <a:rPr lang="en-US" sz="6400" dirty="0">
                <a:solidFill>
                  <a:schemeClr val="accent2"/>
                </a:solidFill>
              </a:rPr>
              <a:t>*</a:t>
            </a:r>
          </a:p>
          <a:p>
            <a:pPr defTabSz="914400">
              <a:lnSpc>
                <a:spcPct val="90000"/>
              </a:lnSpc>
            </a:pPr>
            <a:endParaRPr lang="en-US" sz="6400" dirty="0">
              <a:solidFill>
                <a:schemeClr val="accent2"/>
              </a:solidFill>
            </a:endParaRPr>
          </a:p>
          <a:p>
            <a:pPr marL="171450" indent="-171450" defTabSz="914400">
              <a:lnSpc>
                <a:spcPct val="90000"/>
              </a:lnSpc>
              <a:buFont typeface="Arial" panose="020B0604020202020204" pitchFamily="34" charset="0"/>
              <a:buChar char="•"/>
            </a:pPr>
            <a:r>
              <a:rPr lang="en-US" sz="6400" dirty="0">
                <a:solidFill>
                  <a:schemeClr val="accent2"/>
                </a:solidFill>
              </a:rPr>
              <a:t>Opioids have also been reported to affect the </a:t>
            </a:r>
            <a:r>
              <a:rPr lang="en-US" sz="6400" b="1" dirty="0">
                <a:solidFill>
                  <a:schemeClr val="accent2"/>
                </a:solidFill>
              </a:rPr>
              <a:t>immune system</a:t>
            </a:r>
            <a:r>
              <a:rPr lang="en-US" sz="6400" dirty="0">
                <a:solidFill>
                  <a:schemeClr val="accent2"/>
                </a:solidFill>
              </a:rPr>
              <a:t>, and place users at increased risk for many different infectious complications* </a:t>
            </a:r>
            <a:r>
              <a:rPr lang="en-US" sz="6400" b="1" dirty="0">
                <a:solidFill>
                  <a:srgbClr val="C00000"/>
                </a:solidFill>
                <a:effectLst>
                  <a:outerShdw blurRad="38100" dist="38100" dir="2700000" algn="tl">
                    <a:srgbClr val="000000">
                      <a:alpha val="43137"/>
                    </a:srgbClr>
                  </a:outerShdw>
                </a:effectLst>
              </a:rPr>
              <a:t>(including CV-19)</a:t>
            </a:r>
          </a:p>
          <a:p>
            <a:pPr defTabSz="914400">
              <a:lnSpc>
                <a:spcPct val="90000"/>
              </a:lnSpc>
            </a:pPr>
            <a:endParaRPr lang="en-US" sz="6400" b="1" dirty="0">
              <a:solidFill>
                <a:schemeClr val="accent2"/>
              </a:solidFill>
              <a:effectLst>
                <a:outerShdw blurRad="38100" dist="38100" dir="2700000" algn="tl">
                  <a:srgbClr val="000000">
                    <a:alpha val="43137"/>
                  </a:srgbClr>
                </a:outerShdw>
              </a:effectLst>
            </a:endParaRPr>
          </a:p>
          <a:p>
            <a:pPr marL="171450" indent="-171450" defTabSz="914400">
              <a:lnSpc>
                <a:spcPct val="90000"/>
              </a:lnSpc>
              <a:buFont typeface="Arial" panose="020B0604020202020204" pitchFamily="34" charset="0"/>
              <a:buChar char="•"/>
            </a:pPr>
            <a:r>
              <a:rPr lang="en-US" sz="6400" dirty="0">
                <a:solidFill>
                  <a:schemeClr val="accent2"/>
                </a:solidFill>
              </a:rPr>
              <a:t>Lung diseases such as abscesses, pneumonia, and tuberculosis are usual among heroin abusers**</a:t>
            </a:r>
          </a:p>
          <a:p>
            <a:r>
              <a:rPr lang="en-US" sz="7200" dirty="0"/>
              <a:t>___________________</a:t>
            </a:r>
          </a:p>
          <a:p>
            <a:r>
              <a:rPr lang="en-US" sz="7200" dirty="0"/>
              <a:t> </a:t>
            </a:r>
          </a:p>
          <a:p>
            <a:r>
              <a:rPr lang="en-US" sz="3200" dirty="0"/>
              <a:t>* Radke JB, Owen KP, Sutter ME, Ford JB, Albertson TE.  The effects of opioids on the lung. Clin Rev Allergy Immunol. 2014 Feb;46(1):54-64. </a:t>
            </a:r>
          </a:p>
          <a:p>
            <a:r>
              <a:rPr lang="en-US" sz="3200" dirty="0"/>
              <a:t> </a:t>
            </a:r>
          </a:p>
          <a:p>
            <a:r>
              <a:rPr lang="en-US" sz="3200" dirty="0"/>
              <a:t>**Hind CRK. (1990) Pulmonary complications of intravenous drug misuse. 1. Epidemiology and non-infective complications. Thorax, 45, 891-898</a:t>
            </a:r>
          </a:p>
          <a:p>
            <a:endParaRPr lang="en-US" sz="3100" dirty="0"/>
          </a:p>
          <a:p>
            <a:pPr defTabSz="914400">
              <a:lnSpc>
                <a:spcPct val="90000"/>
              </a:lnSpc>
            </a:pPr>
            <a:endParaRPr lang="en-US" sz="1400" dirty="0"/>
          </a:p>
        </p:txBody>
      </p:sp>
      <p:sp>
        <p:nvSpPr>
          <p:cNvPr id="14"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718980"/>
            <a:ext cx="4702194" cy="3708933"/>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ake, sitting, food, white&#10;&#10;Description automatically generated">
            <a:extLst>
              <a:ext uri="{FF2B5EF4-FFF2-40B4-BE49-F238E27FC236}">
                <a16:creationId xmlns:a16="http://schemas.microsoft.com/office/drawing/2014/main" id="{B83A0439-1E19-4CBC-89D7-5E27372070F4}"/>
              </a:ext>
            </a:extLst>
          </p:cNvPr>
          <p:cNvPicPr>
            <a:picLocks noGrp="1" noChangeAspect="1"/>
          </p:cNvPicPr>
          <p:nvPr>
            <p:ph idx="1"/>
          </p:nvPr>
        </p:nvPicPr>
        <p:blipFill rotWithShape="1">
          <a:blip r:embed="rId2"/>
          <a:srcRect l="12114" r="7147" b="-3"/>
          <a:stretch/>
        </p:blipFill>
        <p:spPr>
          <a:xfrm>
            <a:off x="4202779" y="943896"/>
            <a:ext cx="4229140" cy="3247654"/>
          </a:xfrm>
          <a:prstGeom prst="rect">
            <a:avLst/>
          </a:prstGeom>
        </p:spPr>
      </p:pic>
    </p:spTree>
    <p:extLst>
      <p:ext uri="{BB962C8B-B14F-4D97-AF65-F5344CB8AC3E}">
        <p14:creationId xmlns:p14="http://schemas.microsoft.com/office/powerpoint/2010/main" val="274372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B512-9791-41DD-8A43-0347C40EF450}"/>
              </a:ext>
            </a:extLst>
          </p:cNvPr>
          <p:cNvSpPr>
            <a:spLocks noGrp="1"/>
          </p:cNvSpPr>
          <p:nvPr>
            <p:ph type="title"/>
          </p:nvPr>
        </p:nvSpPr>
        <p:spPr>
          <a:xfrm>
            <a:off x="628650" y="273844"/>
            <a:ext cx="4005453" cy="859632"/>
          </a:xfrm>
        </p:spPr>
        <p:txBody>
          <a:bodyPr vert="horz" lIns="91440" tIns="45720" rIns="91440" bIns="45720" rtlCol="0" anchor="ctr">
            <a:normAutofit/>
          </a:bodyPr>
          <a:lstStyle/>
          <a:p>
            <a:pPr defTabSz="914400">
              <a:lnSpc>
                <a:spcPct val="90000"/>
              </a:lnSpc>
            </a:pPr>
            <a:r>
              <a:rPr lang="en-US" sz="4400"/>
              <a:t>Heroin/Opioids</a:t>
            </a:r>
          </a:p>
        </p:txBody>
      </p:sp>
      <p:sp>
        <p:nvSpPr>
          <p:cNvPr id="138" name="Freeform: Shape 137">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4103" y="-1"/>
            <a:ext cx="4509896" cy="1133477"/>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eroin Facts: Effects, Addiction &amp; Treatment | Live Science">
            <a:extLst>
              <a:ext uri="{FF2B5EF4-FFF2-40B4-BE49-F238E27FC236}">
                <a16:creationId xmlns:a16="http://schemas.microsoft.com/office/drawing/2014/main" id="{93A30E9E-B47B-48CE-979B-9A3B45DDCD0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651" r="1" b="1"/>
          <a:stretch/>
        </p:blipFill>
        <p:spPr bwMode="auto">
          <a:xfrm>
            <a:off x="20" y="1268730"/>
            <a:ext cx="4448571" cy="3874770"/>
          </a:xfrm>
          <a:custGeom>
            <a:avLst/>
            <a:gdLst/>
            <a:ahLst/>
            <a:cxnLst/>
            <a:rect l="l" t="t" r="r" b="b"/>
            <a:pathLst>
              <a:path w="5931454" h="5166360">
                <a:moveTo>
                  <a:pt x="0" y="0"/>
                </a:moveTo>
                <a:lnTo>
                  <a:pt x="5931454" y="0"/>
                </a:lnTo>
                <a:lnTo>
                  <a:pt x="3537575" y="5166360"/>
                </a:lnTo>
                <a:lnTo>
                  <a:pt x="0" y="5166360"/>
                </a:ln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39">
            <a:extLst>
              <a:ext uri="{FF2B5EF4-FFF2-40B4-BE49-F238E27FC236}">
                <a16:creationId xmlns:a16="http://schemas.microsoft.com/office/drawing/2014/main" id="{1ABCC31D-213C-44E9-9CC8-8FB2DFC22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0597" y="1268016"/>
            <a:ext cx="6533402" cy="3875484"/>
          </a:xfrm>
          <a:custGeom>
            <a:avLst/>
            <a:gdLst>
              <a:gd name="connsiteX0" fmla="*/ 2613984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2613984 w 8711202"/>
              <a:gd name="connsiteY7" fmla="*/ 952 h 5167312"/>
              <a:gd name="connsiteX8" fmla="*/ 0 w 8711202"/>
              <a:gd name="connsiteY8" fmla="*/ 0 h 5167312"/>
              <a:gd name="connsiteX9" fmla="*/ 2173113 w 8711202"/>
              <a:gd name="connsiteY9" fmla="*/ 0 h 5167312"/>
              <a:gd name="connsiteX10" fmla="*/ 2173113 w 8711202"/>
              <a:gd name="connsiteY10" fmla="*/ 952 h 5167312"/>
              <a:gd name="connsiteX11" fmla="*/ 0 w 8711202"/>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202" h="5167312">
                <a:moveTo>
                  <a:pt x="2613984" y="0"/>
                </a:moveTo>
                <a:lnTo>
                  <a:pt x="7243482" y="0"/>
                </a:lnTo>
                <a:lnTo>
                  <a:pt x="8711202" y="0"/>
                </a:lnTo>
                <a:lnTo>
                  <a:pt x="8711202" y="5167312"/>
                </a:lnTo>
                <a:lnTo>
                  <a:pt x="7243482" y="5167312"/>
                </a:lnTo>
                <a:lnTo>
                  <a:pt x="221324" y="5167312"/>
                </a:lnTo>
                <a:lnTo>
                  <a:pt x="2615203" y="952"/>
                </a:lnTo>
                <a:lnTo>
                  <a:pt x="2613984" y="952"/>
                </a:lnTo>
                <a:close/>
                <a:moveTo>
                  <a:pt x="0" y="0"/>
                </a:moveTo>
                <a:lnTo>
                  <a:pt x="2173113" y="0"/>
                </a:lnTo>
                <a:lnTo>
                  <a:pt x="2173113" y="952"/>
                </a:lnTo>
                <a:lnTo>
                  <a:pt x="0" y="952"/>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71F60925-15E3-4034-ACD4-76D1AC51AD8B}"/>
              </a:ext>
            </a:extLst>
          </p:cNvPr>
          <p:cNvSpPr>
            <a:spLocks noGrp="1"/>
          </p:cNvSpPr>
          <p:nvPr>
            <p:ph type="body" sz="half" idx="2"/>
          </p:nvPr>
        </p:nvSpPr>
        <p:spPr>
          <a:xfrm>
            <a:off x="4638186" y="1629966"/>
            <a:ext cx="4130256" cy="3002043"/>
          </a:xfrm>
        </p:spPr>
        <p:txBody>
          <a:bodyPr vert="horz" lIns="91440" tIns="45720" rIns="91440" bIns="45720" rtlCol="0" anchor="ctr">
            <a:normAutofit fontScale="92500" lnSpcReduction="10000"/>
          </a:bodyPr>
          <a:lstStyle/>
          <a:p>
            <a:pPr defTabSz="914400">
              <a:lnSpc>
                <a:spcPct val="90000"/>
              </a:lnSpc>
            </a:pPr>
            <a:r>
              <a:rPr lang="en-US" sz="1800" dirty="0">
                <a:solidFill>
                  <a:srgbClr val="FFC000"/>
                </a:solidFill>
              </a:rPr>
              <a:t>Because opioids like heroin slow breathing, people with opioid use disorder (OUD) may suffer from diminished lung capacity that could become fatal with the  onset of </a:t>
            </a:r>
            <a:r>
              <a:rPr lang="en-US" sz="1800" b="1" dirty="0">
                <a:solidFill>
                  <a:srgbClr val="C00000"/>
                </a:solidFill>
                <a:effectLst>
                  <a:outerShdw blurRad="38100" dist="38100" dir="2700000" algn="tl">
                    <a:srgbClr val="000000">
                      <a:alpha val="43137"/>
                    </a:srgbClr>
                  </a:outerShdw>
                </a:effectLst>
              </a:rPr>
              <a:t>COVID-19</a:t>
            </a:r>
            <a:r>
              <a:rPr lang="en-US" sz="1800" dirty="0">
                <a:solidFill>
                  <a:srgbClr val="FFC000"/>
                </a:solidFill>
              </a:rPr>
              <a:t>*</a:t>
            </a:r>
          </a:p>
          <a:p>
            <a:pPr defTabSz="914400">
              <a:lnSpc>
                <a:spcPct val="90000"/>
              </a:lnSpc>
            </a:pPr>
            <a:endParaRPr lang="en-US" sz="1800" dirty="0">
              <a:solidFill>
                <a:srgbClr val="FFC000"/>
              </a:solidFill>
            </a:endParaRPr>
          </a:p>
          <a:p>
            <a:pPr defTabSz="914400">
              <a:lnSpc>
                <a:spcPct val="90000"/>
              </a:lnSpc>
            </a:pPr>
            <a:r>
              <a:rPr lang="en-US" sz="1800" dirty="0">
                <a:solidFill>
                  <a:srgbClr val="FFC000"/>
                </a:solidFill>
              </a:rPr>
              <a:t>Slowed breathing due to opioid use can also result in a low concentration of oxygen in the blood (hypoxemia), which can lead to </a:t>
            </a:r>
            <a:r>
              <a:rPr lang="en-US" sz="1800" b="1" dirty="0">
                <a:solidFill>
                  <a:srgbClr val="C00000"/>
                </a:solidFill>
              </a:rPr>
              <a:t>pulmonary and cardiac complications</a:t>
            </a:r>
            <a:r>
              <a:rPr lang="en-US" sz="1800" dirty="0">
                <a:solidFill>
                  <a:srgbClr val="FFC000"/>
                </a:solidFill>
              </a:rPr>
              <a:t>*</a:t>
            </a:r>
          </a:p>
          <a:p>
            <a:pPr defTabSz="914400">
              <a:lnSpc>
                <a:spcPct val="90000"/>
              </a:lnSpc>
            </a:pPr>
            <a:r>
              <a:rPr lang="en-US" sz="1500" dirty="0">
                <a:solidFill>
                  <a:srgbClr val="FFC000"/>
                </a:solidFill>
              </a:rPr>
              <a:t>___________________</a:t>
            </a:r>
          </a:p>
          <a:p>
            <a:pPr defTabSz="914400">
              <a:lnSpc>
                <a:spcPct val="90000"/>
              </a:lnSpc>
            </a:pPr>
            <a:r>
              <a:rPr lang="en-US" sz="1500" dirty="0">
                <a:solidFill>
                  <a:srgbClr val="FFC000"/>
                </a:solidFill>
              </a:rPr>
              <a:t>*</a:t>
            </a:r>
            <a:r>
              <a:rPr lang="en-US" dirty="0">
                <a:solidFill>
                  <a:srgbClr val="FFC000"/>
                </a:solidFill>
              </a:rPr>
              <a:t>Nora Volkow Blog. COVID-19: Potential Implications for Individuals with Substance Use Disorders, NIDA, March 24, 2020.</a:t>
            </a:r>
            <a:endParaRPr lang="en-US" sz="1500" dirty="0">
              <a:solidFill>
                <a:srgbClr val="FFC000"/>
              </a:solidFill>
            </a:endParaRPr>
          </a:p>
        </p:txBody>
      </p:sp>
    </p:spTree>
    <p:extLst>
      <p:ext uri="{BB962C8B-B14F-4D97-AF65-F5344CB8AC3E}">
        <p14:creationId xmlns:p14="http://schemas.microsoft.com/office/powerpoint/2010/main" val="33973471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6246</Words>
  <Application>Microsoft Office PowerPoint</Application>
  <PresentationFormat>On-screen Show (16:9)</PresentationFormat>
  <Paragraphs>938</Paragraphs>
  <Slides>60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5" baseType="lpstr">
      <vt:lpstr>Arial</vt:lpstr>
      <vt:lpstr>Calibri</vt:lpstr>
      <vt:lpstr>Gill Sans MT</vt:lpstr>
      <vt:lpstr>1_Office Theme</vt:lpstr>
      <vt:lpstr>Worksheet</vt:lpstr>
      <vt:lpstr>The Rapidly Changing Composition of the World’s Drug Supply and Its Effect on High Risk for COVID-19  ISSUP Webinar     </vt:lpstr>
      <vt:lpstr>High-Risk for Coronavirus</vt:lpstr>
      <vt:lpstr>Cocaine is Toxic</vt:lpstr>
      <vt:lpstr>Cocaine is Toxic</vt:lpstr>
      <vt:lpstr>   Crack Cocaine</vt:lpstr>
      <vt:lpstr>  Methamphetamine</vt:lpstr>
      <vt:lpstr>Marijuana/Vaping</vt:lpstr>
      <vt:lpstr>Heroin/Opioids</vt:lpstr>
      <vt:lpstr>Heroin/Opioids</vt:lpstr>
      <vt:lpstr>Fentanyl</vt:lpstr>
      <vt:lpstr>Illicit Drugs are Rarely Pure</vt:lpstr>
      <vt:lpstr>Chemical Profile of Cocaine Samples  in the Southern Cone - 2012</vt:lpstr>
      <vt:lpstr> 2016 Drug Adulterant Testing Results</vt:lpstr>
      <vt:lpstr>Chemical Profile of Drug Samples  in South Africa – May 2017 (50 samples each)</vt:lpstr>
      <vt:lpstr>Uncommon Toxic Adulterants Detected in Africa &amp; Asia: 2016 - 2017 </vt:lpstr>
      <vt:lpstr>UN World Drug Report 2009: Afghanistan &amp; Heroin Cutting Agents</vt:lpstr>
      <vt:lpstr>Health Consequences of Illicitly Manufactured Heroin Impurities</vt:lpstr>
      <vt:lpstr>Middle East: Health Consequences of Counterfeit Captagon*</vt:lpstr>
      <vt:lpstr>Adulterant Effects on Health </vt:lpstr>
      <vt:lpstr>      Health Consequences of Adulterants  </vt:lpstr>
      <vt:lpstr>      </vt:lpstr>
      <vt:lpstr>          </vt:lpstr>
      <vt:lpstr>        </vt:lpstr>
      <vt:lpstr>        </vt:lpstr>
      <vt:lpstr>Severe Health Problems Accelerated with  Adulterated Drugs versus Adulterated Aspirin </vt:lpstr>
      <vt:lpstr>Adulterant Testing in the United States</vt:lpstr>
      <vt:lpstr>PowerPoint Presentation</vt:lpstr>
      <vt:lpstr>PowerPoint Presentation</vt:lpstr>
      <vt:lpstr>PowerPoint Presentation</vt:lpstr>
      <vt:lpstr>PowerPoint Presentation</vt:lpstr>
      <vt:lpstr>PowerPoint Presentation</vt:lpstr>
      <vt:lpstr>Multiple Drugs/Adulterants/Impurities (12)</vt:lpstr>
      <vt:lpstr>Speedballs are Dangerous</vt:lpstr>
      <vt:lpstr>Super Speedball Effect [Quintuple Depressant / Double Stimulant]</vt:lpstr>
      <vt:lpstr>What effects do adulterants have on Naloxone, an opioid antagonist designed to rapidly reverse opioid overdose?</vt:lpstr>
      <vt:lpstr>What effect does metamizole/dipyrone have on Naloxone, an opioid antagonist designed to rapidly reverse opioid overdose?</vt:lpstr>
      <vt:lpstr>What effect does Levamisole have on Naloxone, an opioid antagonist designed to rapidly reverse opioid overdose?</vt:lpstr>
      <vt:lpstr>PowerPoint Presentation</vt:lpstr>
      <vt:lpstr>           Quinine</vt:lpstr>
      <vt:lpstr>Levamisole is Toxic</vt:lpstr>
      <vt:lpstr>Phenacetin</vt:lpstr>
      <vt:lpstr>Acetaminophen</vt:lpstr>
      <vt:lpstr>Acetaminophen Risks</vt:lpstr>
      <vt:lpstr>Cocaethylene Risks</vt:lpstr>
      <vt:lpstr>    Diphenhydramine</vt:lpstr>
      <vt:lpstr>   Diltiazem</vt:lpstr>
      <vt:lpstr>      Caffeine</vt:lpstr>
      <vt:lpstr>       Xylazine</vt:lpstr>
      <vt:lpstr>Metamizole/Dipyrone</vt:lpstr>
      <vt:lpstr>Aminopyrine</vt:lpstr>
      <vt:lpstr>       Lidocaine</vt:lpstr>
      <vt:lpstr>               Hydroxyzine  Hydroxyzine is used to treat itching caused by allergies. It may also be used short-term to treat anxiety   Potentiates the side effects of cocaine*  As an adulterant, associated with cardiac arrhythmias**,shortness of breath, hypotension, and tachycardia *** _____________ *Kudlacek, O et al. (2017) Cocaine adulterants and effects on monamine transporters. The neuroscience of cocaine. Elsevier Inc.  **Knuth, M et al. (2018) Analysis of cocaine adulterants in human brain cases of drug-related health. Forensic Science International, 285, 86-92.  ***Phillips et al. Cardiac complications of unwitting co-injection of quinine/quinidine with heroin in an intravenous drug user. J Gen Intern Med 27(12): 1722-5.    </vt:lpstr>
      <vt:lpstr>Increased Phenacetin/Levamisole Combos Seen in the U.S.</vt:lpstr>
      <vt:lpstr>Cardiovascular Threat of Phenacetin/Levamisole Combinations</vt:lpstr>
      <vt:lpstr>PowerPoint Presentation</vt:lpstr>
      <vt:lpstr>Open Air Drug Markets: Overseas</vt:lpstr>
      <vt:lpstr>Open Air Drug Markets: United States (Philadelphia)</vt:lpstr>
      <vt:lpstr>COVID-19, Drug Supply, and Overdose</vt:lpstr>
      <vt:lpstr>Public Health Contributions: Flow Diagrams for Diagnosis &amp; Treatment</vt:lpstr>
      <vt:lpstr>Exams and Tests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Susceptibility to COVID-19 Among People with Substance Use Disorders (SUDs)   UCSD Summer Clinical Institute in Addiction Studies     </dc:title>
  <dc:creator>Thomas Browne</dc:creator>
  <cp:lastModifiedBy>Thomas Browne</cp:lastModifiedBy>
  <cp:revision>58</cp:revision>
  <dcterms:created xsi:type="dcterms:W3CDTF">2020-06-22T03:25:57Z</dcterms:created>
  <dcterms:modified xsi:type="dcterms:W3CDTF">2020-07-02T17:18:17Z</dcterms:modified>
</cp:coreProperties>
</file>