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60" r:id="rId3"/>
    <p:sldId id="267" r:id="rId4"/>
    <p:sldId id="258" r:id="rId5"/>
    <p:sldId id="259" r:id="rId6"/>
    <p:sldId id="261" r:id="rId7"/>
    <p:sldId id="268" r:id="rId8"/>
    <p:sldId id="269" r:id="rId9"/>
    <p:sldId id="262" r:id="rId10"/>
    <p:sldId id="263" r:id="rId11"/>
    <p:sldId id="264" r:id="rId12"/>
    <p:sldId id="265" r:id="rId13"/>
    <p:sldId id="266"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901" autoAdjust="0"/>
  </p:normalViewPr>
  <p:slideViewPr>
    <p:cSldViewPr snapToGrid="0" showGuides="1">
      <p:cViewPr varScale="1">
        <p:scale>
          <a:sx n="43" d="100"/>
          <a:sy n="43" d="100"/>
        </p:scale>
        <p:origin x="1576"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A6DA6F-B18B-4916-9088-C0332F267138}"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27D26AC-EF3E-46E7-9805-93A4782B9AD0}">
      <dgm:prSet/>
      <dgm:spPr/>
      <dgm:t>
        <a:bodyPr/>
        <a:lstStyle/>
        <a:p>
          <a:pPr>
            <a:lnSpc>
              <a:spcPct val="100000"/>
            </a:lnSpc>
          </a:pPr>
          <a:r>
            <a:rPr lang="en-US" b="1" u="sng"/>
            <a:t>MISSION </a:t>
          </a:r>
          <a:endParaRPr lang="en-US"/>
        </a:p>
      </dgm:t>
    </dgm:pt>
    <dgm:pt modelId="{62677973-C484-498B-9EB7-317C2B4B00F1}" type="parTrans" cxnId="{CCAE39AB-B817-42D7-9EBC-4F7EBBF2279E}">
      <dgm:prSet/>
      <dgm:spPr/>
      <dgm:t>
        <a:bodyPr/>
        <a:lstStyle/>
        <a:p>
          <a:endParaRPr lang="en-US"/>
        </a:p>
      </dgm:t>
    </dgm:pt>
    <dgm:pt modelId="{3022D25F-A16F-4E5A-8A00-F07B7B477DC9}" type="sibTrans" cxnId="{CCAE39AB-B817-42D7-9EBC-4F7EBBF2279E}">
      <dgm:prSet/>
      <dgm:spPr/>
      <dgm:t>
        <a:bodyPr/>
        <a:lstStyle/>
        <a:p>
          <a:endParaRPr lang="en-US"/>
        </a:p>
      </dgm:t>
    </dgm:pt>
    <dgm:pt modelId="{6CA25DA5-4071-4198-9694-90AEF59FCDB9}">
      <dgm:prSet/>
      <dgm:spPr/>
      <dgm:t>
        <a:bodyPr/>
        <a:lstStyle/>
        <a:p>
          <a:pPr>
            <a:lnSpc>
              <a:spcPct val="100000"/>
            </a:lnSpc>
          </a:pPr>
          <a:r>
            <a:rPr lang="en-US" b="1"/>
            <a:t>Enhance the human and institutional capacities of its Member States to reduce the production, trafficking and use of illegal drugs, and to address the health, social and criminal consequences of the drug trade in the Americas.</a:t>
          </a:r>
          <a:endParaRPr lang="en-US"/>
        </a:p>
      </dgm:t>
    </dgm:pt>
    <dgm:pt modelId="{167FBA2F-F3E8-4F7B-B109-E6E858EA651B}" type="parTrans" cxnId="{E689B2DB-E592-46A5-859F-D529041497B9}">
      <dgm:prSet/>
      <dgm:spPr/>
      <dgm:t>
        <a:bodyPr/>
        <a:lstStyle/>
        <a:p>
          <a:endParaRPr lang="en-US"/>
        </a:p>
      </dgm:t>
    </dgm:pt>
    <dgm:pt modelId="{7F11874B-AC96-4415-B879-F1D3DB63C779}" type="sibTrans" cxnId="{E689B2DB-E592-46A5-859F-D529041497B9}">
      <dgm:prSet/>
      <dgm:spPr/>
      <dgm:t>
        <a:bodyPr/>
        <a:lstStyle/>
        <a:p>
          <a:endParaRPr lang="en-US"/>
        </a:p>
      </dgm:t>
    </dgm:pt>
    <dgm:pt modelId="{28D15B42-8AFC-4061-B105-6B14D6F68712}" type="pres">
      <dgm:prSet presAssocID="{28A6DA6F-B18B-4916-9088-C0332F267138}" presName="root" presStyleCnt="0">
        <dgm:presLayoutVars>
          <dgm:dir/>
          <dgm:resizeHandles val="exact"/>
        </dgm:presLayoutVars>
      </dgm:prSet>
      <dgm:spPr/>
    </dgm:pt>
    <dgm:pt modelId="{9DBE08EF-18D5-4B4D-835F-9C9D21BC2EA0}" type="pres">
      <dgm:prSet presAssocID="{E27D26AC-EF3E-46E7-9805-93A4782B9AD0}" presName="compNode" presStyleCnt="0"/>
      <dgm:spPr/>
    </dgm:pt>
    <dgm:pt modelId="{13384E1F-17BE-4315-BB4A-2E449B0F8302}" type="pres">
      <dgm:prSet presAssocID="{E27D26AC-EF3E-46E7-9805-93A4782B9AD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seye"/>
        </a:ext>
      </dgm:extLst>
    </dgm:pt>
    <dgm:pt modelId="{D87AB1E3-D042-46F1-9D2A-77BE7B9AB96D}" type="pres">
      <dgm:prSet presAssocID="{E27D26AC-EF3E-46E7-9805-93A4782B9AD0}" presName="spaceRect" presStyleCnt="0"/>
      <dgm:spPr/>
    </dgm:pt>
    <dgm:pt modelId="{A31FC5F9-FB6A-4977-BAB6-0F36CAA516BD}" type="pres">
      <dgm:prSet presAssocID="{E27D26AC-EF3E-46E7-9805-93A4782B9AD0}" presName="textRect" presStyleLbl="revTx" presStyleIdx="0" presStyleCnt="2">
        <dgm:presLayoutVars>
          <dgm:chMax val="1"/>
          <dgm:chPref val="1"/>
        </dgm:presLayoutVars>
      </dgm:prSet>
      <dgm:spPr/>
    </dgm:pt>
    <dgm:pt modelId="{BFDA8761-65C7-46AD-B316-A4E0342BE0AB}" type="pres">
      <dgm:prSet presAssocID="{3022D25F-A16F-4E5A-8A00-F07B7B477DC9}" presName="sibTrans" presStyleCnt="0"/>
      <dgm:spPr/>
    </dgm:pt>
    <dgm:pt modelId="{D5AAC823-4EB1-4383-A6BC-4ADEB45E3DF8}" type="pres">
      <dgm:prSet presAssocID="{6CA25DA5-4071-4198-9694-90AEF59FCDB9}" presName="compNode" presStyleCnt="0"/>
      <dgm:spPr/>
    </dgm:pt>
    <dgm:pt modelId="{13847B98-71C4-472C-81F8-47E401170B26}" type="pres">
      <dgm:prSet presAssocID="{6CA25DA5-4071-4198-9694-90AEF59FCDB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cuffs"/>
        </a:ext>
      </dgm:extLst>
    </dgm:pt>
    <dgm:pt modelId="{C58C2F15-8EB6-4AAF-9FE5-D41295E75432}" type="pres">
      <dgm:prSet presAssocID="{6CA25DA5-4071-4198-9694-90AEF59FCDB9}" presName="spaceRect" presStyleCnt="0"/>
      <dgm:spPr/>
    </dgm:pt>
    <dgm:pt modelId="{C8DDA19C-D206-45E4-BFA0-5F4FDFC5B302}" type="pres">
      <dgm:prSet presAssocID="{6CA25DA5-4071-4198-9694-90AEF59FCDB9}" presName="textRect" presStyleLbl="revTx" presStyleIdx="1" presStyleCnt="2">
        <dgm:presLayoutVars>
          <dgm:chMax val="1"/>
          <dgm:chPref val="1"/>
        </dgm:presLayoutVars>
      </dgm:prSet>
      <dgm:spPr/>
    </dgm:pt>
  </dgm:ptLst>
  <dgm:cxnLst>
    <dgm:cxn modelId="{2413E084-3A25-49AA-A2D7-5F578FF8A409}" type="presOf" srcId="{28A6DA6F-B18B-4916-9088-C0332F267138}" destId="{28D15B42-8AFC-4061-B105-6B14D6F68712}" srcOrd="0" destOrd="0" presId="urn:microsoft.com/office/officeart/2018/2/layout/IconLabelList"/>
    <dgm:cxn modelId="{E7EF51A6-0683-4FFF-A1CC-EEA052DCC485}" type="presOf" srcId="{E27D26AC-EF3E-46E7-9805-93A4782B9AD0}" destId="{A31FC5F9-FB6A-4977-BAB6-0F36CAA516BD}" srcOrd="0" destOrd="0" presId="urn:microsoft.com/office/officeart/2018/2/layout/IconLabelList"/>
    <dgm:cxn modelId="{CCAE39AB-B817-42D7-9EBC-4F7EBBF2279E}" srcId="{28A6DA6F-B18B-4916-9088-C0332F267138}" destId="{E27D26AC-EF3E-46E7-9805-93A4782B9AD0}" srcOrd="0" destOrd="0" parTransId="{62677973-C484-498B-9EB7-317C2B4B00F1}" sibTransId="{3022D25F-A16F-4E5A-8A00-F07B7B477DC9}"/>
    <dgm:cxn modelId="{3D12BFB4-C2EE-478B-B2F0-864A954623D8}" type="presOf" srcId="{6CA25DA5-4071-4198-9694-90AEF59FCDB9}" destId="{C8DDA19C-D206-45E4-BFA0-5F4FDFC5B302}" srcOrd="0" destOrd="0" presId="urn:microsoft.com/office/officeart/2018/2/layout/IconLabelList"/>
    <dgm:cxn modelId="{E689B2DB-E592-46A5-859F-D529041497B9}" srcId="{28A6DA6F-B18B-4916-9088-C0332F267138}" destId="{6CA25DA5-4071-4198-9694-90AEF59FCDB9}" srcOrd="1" destOrd="0" parTransId="{167FBA2F-F3E8-4F7B-B109-E6E858EA651B}" sibTransId="{7F11874B-AC96-4415-B879-F1D3DB63C779}"/>
    <dgm:cxn modelId="{68BF7BED-73CE-426E-8610-FD36EB094D43}" type="presParOf" srcId="{28D15B42-8AFC-4061-B105-6B14D6F68712}" destId="{9DBE08EF-18D5-4B4D-835F-9C9D21BC2EA0}" srcOrd="0" destOrd="0" presId="urn:microsoft.com/office/officeart/2018/2/layout/IconLabelList"/>
    <dgm:cxn modelId="{220B0B41-5044-44EF-B459-6F400BA43FD3}" type="presParOf" srcId="{9DBE08EF-18D5-4B4D-835F-9C9D21BC2EA0}" destId="{13384E1F-17BE-4315-BB4A-2E449B0F8302}" srcOrd="0" destOrd="0" presId="urn:microsoft.com/office/officeart/2018/2/layout/IconLabelList"/>
    <dgm:cxn modelId="{58394F30-00F9-4CB4-ADED-B8C3379AD941}" type="presParOf" srcId="{9DBE08EF-18D5-4B4D-835F-9C9D21BC2EA0}" destId="{D87AB1E3-D042-46F1-9D2A-77BE7B9AB96D}" srcOrd="1" destOrd="0" presId="urn:microsoft.com/office/officeart/2018/2/layout/IconLabelList"/>
    <dgm:cxn modelId="{A53D1CDA-6F2E-4809-9E84-1D5B9B8AD9CF}" type="presParOf" srcId="{9DBE08EF-18D5-4B4D-835F-9C9D21BC2EA0}" destId="{A31FC5F9-FB6A-4977-BAB6-0F36CAA516BD}" srcOrd="2" destOrd="0" presId="urn:microsoft.com/office/officeart/2018/2/layout/IconLabelList"/>
    <dgm:cxn modelId="{E15ACDF2-F24F-4300-9D10-3EBE42843FD7}" type="presParOf" srcId="{28D15B42-8AFC-4061-B105-6B14D6F68712}" destId="{BFDA8761-65C7-46AD-B316-A4E0342BE0AB}" srcOrd="1" destOrd="0" presId="urn:microsoft.com/office/officeart/2018/2/layout/IconLabelList"/>
    <dgm:cxn modelId="{E2906A58-CDC4-40A8-A8A4-D3A13D170BE5}" type="presParOf" srcId="{28D15B42-8AFC-4061-B105-6B14D6F68712}" destId="{D5AAC823-4EB1-4383-A6BC-4ADEB45E3DF8}" srcOrd="2" destOrd="0" presId="urn:microsoft.com/office/officeart/2018/2/layout/IconLabelList"/>
    <dgm:cxn modelId="{67E2F602-AA23-4EC0-8653-2ADFEDE667A9}" type="presParOf" srcId="{D5AAC823-4EB1-4383-A6BC-4ADEB45E3DF8}" destId="{13847B98-71C4-472C-81F8-47E401170B26}" srcOrd="0" destOrd="0" presId="urn:microsoft.com/office/officeart/2018/2/layout/IconLabelList"/>
    <dgm:cxn modelId="{CCA05B75-D45D-440B-8E85-B989485CDC64}" type="presParOf" srcId="{D5AAC823-4EB1-4383-A6BC-4ADEB45E3DF8}" destId="{C58C2F15-8EB6-4AAF-9FE5-D41295E75432}" srcOrd="1" destOrd="0" presId="urn:microsoft.com/office/officeart/2018/2/layout/IconLabelList"/>
    <dgm:cxn modelId="{74C6FC54-6C5B-4946-92C2-AADB6743002B}" type="presParOf" srcId="{D5AAC823-4EB1-4383-A6BC-4ADEB45E3DF8}" destId="{C8DDA19C-D206-45E4-BFA0-5F4FDFC5B30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84E1F-17BE-4315-BB4A-2E449B0F8302}">
      <dsp:nvSpPr>
        <dsp:cNvPr id="0" name=""/>
        <dsp:cNvSpPr/>
      </dsp:nvSpPr>
      <dsp:spPr>
        <a:xfrm>
          <a:off x="1942814" y="18045"/>
          <a:ext cx="1766812" cy="1766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31FC5F9-FB6A-4977-BAB6-0F36CAA516BD}">
      <dsp:nvSpPr>
        <dsp:cNvPr id="0" name=""/>
        <dsp:cNvSpPr/>
      </dsp:nvSpPr>
      <dsp:spPr>
        <a:xfrm>
          <a:off x="863096" y="2223950"/>
          <a:ext cx="392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1" u="sng" kern="1200"/>
            <a:t>MISSION </a:t>
          </a:r>
          <a:endParaRPr lang="en-US" sz="1100" kern="1200"/>
        </a:p>
      </dsp:txBody>
      <dsp:txXfrm>
        <a:off x="863096" y="2223950"/>
        <a:ext cx="3926250" cy="720000"/>
      </dsp:txXfrm>
    </dsp:sp>
    <dsp:sp modelId="{13847B98-71C4-472C-81F8-47E401170B26}">
      <dsp:nvSpPr>
        <dsp:cNvPr id="0" name=""/>
        <dsp:cNvSpPr/>
      </dsp:nvSpPr>
      <dsp:spPr>
        <a:xfrm>
          <a:off x="6556158" y="18045"/>
          <a:ext cx="1766812" cy="1766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DDA19C-D206-45E4-BFA0-5F4FDFC5B302}">
      <dsp:nvSpPr>
        <dsp:cNvPr id="0" name=""/>
        <dsp:cNvSpPr/>
      </dsp:nvSpPr>
      <dsp:spPr>
        <a:xfrm>
          <a:off x="5476439" y="2223950"/>
          <a:ext cx="392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1" kern="1200"/>
            <a:t>Enhance the human and institutional capacities of its Member States to reduce the production, trafficking and use of illegal drugs, and to address the health, social and criminal consequences of the drug trade in the Americas.</a:t>
          </a:r>
          <a:endParaRPr lang="en-US" sz="1100" kern="1200"/>
        </a:p>
      </dsp:txBody>
      <dsp:txXfrm>
        <a:off x="5476439" y="2223950"/>
        <a:ext cx="39262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6A707-FA96-4254-86E4-1E10BEEB53F8}" type="datetimeFigureOut">
              <a:rPr lang="en-US" smtClean="0"/>
              <a:t>12/19/2019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303E70-8761-4C37-8DF7-7C17CAA4AC60}" type="slidenum">
              <a:rPr lang="en-US" smtClean="0"/>
              <a:t>‹#›</a:t>
            </a:fld>
            <a:endParaRPr lang="en-US"/>
          </a:p>
        </p:txBody>
      </p:sp>
    </p:spTree>
    <p:extLst>
      <p:ext uri="{BB962C8B-B14F-4D97-AF65-F5344CB8AC3E}">
        <p14:creationId xmlns:p14="http://schemas.microsoft.com/office/powerpoint/2010/main" val="2235341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trainer will discuss the introduction which has the purpose of the curriculum, instructions and guidance as to how to best teach the material on adolescent substance abuse and use. </a:t>
            </a:r>
          </a:p>
        </p:txBody>
      </p:sp>
      <p:sp>
        <p:nvSpPr>
          <p:cNvPr id="4" name="Slide Number Placeholder 3"/>
          <p:cNvSpPr>
            <a:spLocks noGrp="1"/>
          </p:cNvSpPr>
          <p:nvPr>
            <p:ph type="sldNum" sz="quarter" idx="5"/>
          </p:nvPr>
        </p:nvSpPr>
        <p:spPr/>
        <p:txBody>
          <a:bodyPr/>
          <a:lstStyle/>
          <a:p>
            <a:fld id="{F8303E70-8761-4C37-8DF7-7C17CAA4AC60}" type="slidenum">
              <a:rPr lang="en-US" smtClean="0"/>
              <a:t>1</a:t>
            </a:fld>
            <a:endParaRPr lang="en-US"/>
          </a:p>
        </p:txBody>
      </p:sp>
    </p:spTree>
    <p:extLst>
      <p:ext uri="{BB962C8B-B14F-4D97-AF65-F5344CB8AC3E}">
        <p14:creationId xmlns:p14="http://schemas.microsoft.com/office/powerpoint/2010/main" val="3840178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curriculum can be implemented by individuals with previous training/teaching experience and experience working with youth. However, trainers should have had this or similar training and be familiar with the youth population. Trainers for this course should have the following knowledge and skills:</a:t>
            </a:r>
          </a:p>
          <a:p>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Experience working with adolescents and with AOD use;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Experience using research-based techniques;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Ability to facilitate adult group learning, including use of diverse exercises, case studies, and group exercises that address multiple learning styles;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Understanding and sensitivity to culturally relevant issues specific to both the participants and the client treatment populations;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Ability to work with participants in a positive, empathetic manner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Two trainers, or co-trainers, are essential for multiday courses. In addition, a support person to help with logistics is ideal, particularly with training groups of more than 20 participants. </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10</a:t>
            </a:fld>
            <a:endParaRPr lang="en-US"/>
          </a:p>
        </p:txBody>
      </p:sp>
    </p:spTree>
    <p:extLst>
      <p:ext uri="{BB962C8B-B14F-4D97-AF65-F5344CB8AC3E}">
        <p14:creationId xmlns:p14="http://schemas.microsoft.com/office/powerpoint/2010/main" val="1728169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trainer must become familiar with the content of each bullet point to be able to discuss. Avoid reading off the slide. </a:t>
            </a:r>
          </a:p>
          <a:p>
            <a:endParaRPr lang="en-US" sz="1200" b="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Trainer demeanor</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professional appearance is an important aspect of this training. You will be perceived as an expert on the subject matter, therefore a clean and professional demeanor is key to be a successful trainer.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is only one opportunity to make a good first impression. In the first minute of meeting someone new, people make multiple assumptions about the new person. For example; the new person’s levels of expertise, success, education, and knowledge. Most people start making these assumptions before a single word is uttered. They process visual information and quickly form opinions. Attire, grooming, posture, and facial expressions affect these opinions. The following guidelines may be useful: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Clothing says a lot about a person. Dressing one level above that of the training participants shows respect for them. On the one hand, dressing too casually or sloppily signals that the trainer does not take the relationship seriously. On the other hand, dressing too formally places distance between the trainer and the participants.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“Flashy” is distracting at best. Flashy or large earrings, necklaces, and watches focus participants’ attention on the objects, not on the content of the training.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Careful personal grooming (brushed teeth, combed hair, a fresh shave or trimmed beard, clean fingernails) says that the trainer cares about what others think of him or her.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Perfumes and colognes can be distracting and should be avoided. Many people have allergies or simply dislike certain scents. Ensure that fragrances don’t force participants out of the training room!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Neither the trainer nor the participants should chew gum during the training sessions.</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11</a:t>
            </a:fld>
            <a:endParaRPr lang="en-US"/>
          </a:p>
        </p:txBody>
      </p:sp>
    </p:spTree>
    <p:extLst>
      <p:ext uri="{BB962C8B-B14F-4D97-AF65-F5344CB8AC3E}">
        <p14:creationId xmlns:p14="http://schemas.microsoft.com/office/powerpoint/2010/main" val="3759643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THE LEARNING APPROACH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adult learner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Although some didactic presentation by the trainer is necessary, the training series relies heavily on interactive lecture, collaborative exercises and other learner-directed activities. Adults have a great deal to offer the learning process, having already accumulated knowledge through their education, work, and other experiences. The curriculum provides opportunities for the trainer to encourage participants to share their relevant experience and knowledge with others and to connect them with the curriculum content. This process also facilitates increased partnerships and collaborations when participants return to their home communities.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training series follows the premise that training of adult learners should be based on the following principles: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Focus on real-world problems;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Emphasize how the information can be applied;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Relate the information to learners’ goals;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Relate the materials to learners’ experiences;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Allow debate of and challenge to ideas;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Listen to and respect the opinions of learners;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Encourage learners to be resources for the trainer and for one another;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Treat learners with RESPECT.</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The approach: </a:t>
            </a:r>
            <a:r>
              <a:rPr lang="en-US" sz="1200" kern="1200" dirty="0">
                <a:solidFill>
                  <a:schemeClr val="tx1"/>
                </a:solidFill>
                <a:effectLst/>
                <a:latin typeface="+mn-lt"/>
                <a:ea typeface="+mn-ea"/>
                <a:cs typeface="+mn-cs"/>
              </a:rPr>
              <a:t>The learning approach for the training series includes: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Trainer-led presentations and discussions;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Interactive lectures;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Brainstorming sessions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Small-group exercises and presentations;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Case Studies and presentation;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Skills role-plays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Role-plays and other exercises are important parts of the training approach. The trainer can help participants feel safe during and learn from these experiences by: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Ensuring that participants understand what they are to do or observe;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Affirming role-players’ willingness to participate;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Offering assistance as needed;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Using nonjudgmental language and tone during debriefings (e.g., What was it like for you being the client? What was the hardest part for you as the worker?).</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It can also be helpful to have participants stand up and literally shake off the roles they were playing before continuing the training.</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12</a:t>
            </a:fld>
            <a:endParaRPr lang="en-US"/>
          </a:p>
        </p:txBody>
      </p:sp>
    </p:spTree>
    <p:extLst>
      <p:ext uri="{BB962C8B-B14F-4D97-AF65-F5344CB8AC3E}">
        <p14:creationId xmlns:p14="http://schemas.microsoft.com/office/powerpoint/2010/main" val="3281467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Major training preparation tasks include: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Logistical planning, including scheduling, selecting the site, and obtaining or arranging for equipment and supplies at the site;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Selecting and preparing participants;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Becoming thoroughly familiar with the curriculum.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Scheduling and site selection are connected. If a hotel site is used, planning needs to begin several months ahead of time.</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training space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 attractive, well-organized training space can enhance a participant’s learning experience. The room must be large enough to accommodate all participants and small groups. Seating small groups at round tables is ideal because it saves significant time moving into and out of small groups for the many exercises. The trainer must be able to rearrange the room and seating for presentations and exercises. Additional small tables around the edges of the room can hold supplies, learning materials, and trainer materials.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ideal space is not always possible, however, If the space is not large enough to accommodate tables, small groups can always push back chairs and work on the floor if participants are comfortable doing so. Using more than one room at a site can help with space for small-group activities. However, no more than two rooms should be used because it is helpful to have a trainer present in each room to continuously monitor the group process. The training space must provide privacy for role-plays and other activities.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trainer can create colorful posters or mobiles to add life to the training room. Posters can present key concepts, such as the stages of change. Playing music softly as participants enter the training room (and, when appropriate, during some activities) creates an inviting atmosphere and relaxes participants. Providing tea, coffee, water, and snacks for refreshment breaks encourages participants to mingle and talk with one another during these times. Participants will need information on where to get lunch, if it is not provided.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Equipment and supplies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PowerPoint presentations require a laptop computer, a projector, and screen. A remote control for the projector allows the trainer to move freely around the room. If a remote is not available, the co-trainer who is not currently presenting or a training assistant can advance slides.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a PowerPoint projector is not available (or breaks down during the training!), the training can continue without it. The </a:t>
            </a:r>
            <a:r>
              <a:rPr lang="en-US" sz="1200" i="1" kern="1200" dirty="0">
                <a:solidFill>
                  <a:schemeClr val="tx1"/>
                </a:solidFill>
                <a:effectLst/>
                <a:latin typeface="+mn-lt"/>
                <a:ea typeface="+mn-ea"/>
                <a:cs typeface="+mn-cs"/>
              </a:rPr>
              <a:t>Participant Manual </a:t>
            </a:r>
            <a:r>
              <a:rPr lang="en-US" sz="1200" kern="1200" dirty="0">
                <a:solidFill>
                  <a:schemeClr val="tx1"/>
                </a:solidFill>
                <a:effectLst/>
                <a:latin typeface="+mn-lt"/>
                <a:ea typeface="+mn-ea"/>
                <a:cs typeface="+mn-cs"/>
              </a:rPr>
              <a:t>has copies of all slides, and the </a:t>
            </a:r>
            <a:r>
              <a:rPr lang="en-US" sz="1200" i="1" kern="1200" dirty="0">
                <a:solidFill>
                  <a:schemeClr val="tx1"/>
                </a:solidFill>
                <a:effectLst/>
                <a:latin typeface="+mn-lt"/>
                <a:ea typeface="+mn-ea"/>
                <a:cs typeface="+mn-cs"/>
              </a:rPr>
              <a:t>Trainer Manual </a:t>
            </a:r>
            <a:r>
              <a:rPr lang="en-US" sz="1200" kern="1200" dirty="0">
                <a:solidFill>
                  <a:schemeClr val="tx1"/>
                </a:solidFill>
                <a:effectLst/>
                <a:latin typeface="+mn-lt"/>
                <a:ea typeface="+mn-ea"/>
                <a:cs typeface="+mn-cs"/>
              </a:rPr>
              <a:t>has all the information to explain each slide.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least one whiteboard (with markers), several pads or rolls of easel pad paper, tape, and blank paper are essential to the training. The Preparation Checklist in each Module indicates the specific supplies needed for the module.</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13</a:t>
            </a:fld>
            <a:endParaRPr lang="en-US"/>
          </a:p>
        </p:txBody>
      </p:sp>
    </p:spTree>
    <p:extLst>
      <p:ext uri="{BB962C8B-B14F-4D97-AF65-F5344CB8AC3E}">
        <p14:creationId xmlns:p14="http://schemas.microsoft.com/office/powerpoint/2010/main" val="1464420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Participants (audience)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Selecting and preparing participants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Ideally, the training group should be large enough to be divided into at least four small groups of at least four participants each, but the training materials can be adjusted for smaller training groups. The training group should not be larger than 25 participants and should comprise the same members throughout the training modules.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trainer can prepare participants for learning and increase their positive expectations before the training begins by sending participants a pre-training package that contains items such as: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Friendly, enthusiastic welcome letter;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training Master Agenda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Training goals and learning objectives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trainer also could ask participants to bring a picture or object that makes them feel relaxed and that can be used to decorate the training space. An energizer on the first day could involve discussing participants’ pictures or objects with the group and placing them in the room. This activity indicates that the trainer cares about participants’ comfort and that the training may be different from what participants are accustomed to. When possible, a personal call from a trainer can engage participants and give the trainer useful information about them and their level of interest and motivation.</a:t>
            </a:r>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14</a:t>
            </a:fld>
            <a:endParaRPr lang="en-US"/>
          </a:p>
        </p:txBody>
      </p:sp>
    </p:spTree>
    <p:extLst>
      <p:ext uri="{BB962C8B-B14F-4D97-AF65-F5344CB8AC3E}">
        <p14:creationId xmlns:p14="http://schemas.microsoft.com/office/powerpoint/2010/main" val="2157719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Becoming familiar with the curriculum</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Trainers should read the curriculum, study it, and make sure they understand the training goals and learning objectives of each module and are fully prepared to facilitate the exercises. The better a trainer knows the material, the more s/he can focus on the participants. Solid preparation helps a trainer relax and be more engaging. Co-trainers should strategize their roles and responsibilities ahead of time.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content and timeline box in each module have a column labeled “Person Responsible.” This page should be photocopied so that trainers can use it for multiple training groups. Co-trainers can specify in this space the training sections for which each will take primary responsibility. Depending on the match of presentation styles and personalities, some trainers choose to deliver entire modules before switching roles; others prefer to switch roles more frequently.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Other decisions to make include: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each co-trainer will capture comments from participants on newsprint or act as timekeeper;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the expectations are for individual and small-group process observation;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Whether content contributions are accepted and/or expected from the non-presenting co-trainer.</a:t>
            </a:r>
          </a:p>
          <a:p>
            <a:endParaRPr lang="en-US" dirty="0"/>
          </a:p>
          <a:p>
            <a:r>
              <a:rPr lang="en-US" sz="1200" b="1" kern="1200" dirty="0">
                <a:solidFill>
                  <a:schemeClr val="tx1"/>
                </a:solidFill>
                <a:effectLst/>
                <a:latin typeface="+mn-lt"/>
                <a:ea typeface="+mn-ea"/>
                <a:cs typeface="+mn-cs"/>
              </a:rPr>
              <a:t>Customizing the curriculum</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trainer should be prepared to share his or her examples. Whenever possible, the trainer should describe experiences with particular techniques used with clients.  The trainer should discuss any adaptations that were necessary for applying techniques to members of ethnic, cultural, or gender groups. The trainer should also ask participants to share experiences from their work to ensure that the training addresses specific concerns.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trainer also must have a good understanding of the needs of the training group and be prepared to adapt the training accordingly. For example, the trainer may need to:</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Simplify the language (particularly clinical terms and jargon) to make concepts easier to understand;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Allow more time for participants to understand concepts that may be foreign to their cultural worldview or personal experiences;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 more participative with providing examples if participants have limited experience with adolescents;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 creative (e.g., use metaphor or traditional storytelling to make a point).</a:t>
            </a:r>
          </a:p>
          <a:p>
            <a:endParaRPr lang="en-US" dirty="0"/>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15</a:t>
            </a:fld>
            <a:endParaRPr lang="en-US"/>
          </a:p>
        </p:txBody>
      </p:sp>
    </p:spTree>
    <p:extLst>
      <p:ext uri="{BB962C8B-B14F-4D97-AF65-F5344CB8AC3E}">
        <p14:creationId xmlns:p14="http://schemas.microsoft.com/office/powerpoint/2010/main" val="2282367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trainer should point out to the handouts with the samples of the evaluation forms and pre/post tests to discuss this section. </a:t>
            </a:r>
          </a:p>
        </p:txBody>
      </p:sp>
      <p:sp>
        <p:nvSpPr>
          <p:cNvPr id="4" name="Slide Number Placeholder 3"/>
          <p:cNvSpPr>
            <a:spLocks noGrp="1"/>
          </p:cNvSpPr>
          <p:nvPr>
            <p:ph type="sldNum" sz="quarter" idx="5"/>
          </p:nvPr>
        </p:nvSpPr>
        <p:spPr/>
        <p:txBody>
          <a:bodyPr/>
          <a:lstStyle/>
          <a:p>
            <a:fld id="{F8303E70-8761-4C37-8DF7-7C17CAA4AC60}" type="slidenum">
              <a:rPr lang="en-US" smtClean="0"/>
              <a:t>17</a:t>
            </a:fld>
            <a:endParaRPr lang="en-US"/>
          </a:p>
        </p:txBody>
      </p:sp>
    </p:spTree>
    <p:extLst>
      <p:ext uri="{BB962C8B-B14F-4D97-AF65-F5344CB8AC3E}">
        <p14:creationId xmlns:p14="http://schemas.microsoft.com/office/powerpoint/2010/main" val="2857199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trainer will emphasize the mission of the CICAD and how this related to the current curriculum. Substance abuse among adolescents debilitates societies and increases criminal activity in the future. Therefore the CICAD developed this curriculum to address the global need to intervene with youth, that way contributing to the wellness of countries across the globe. </a:t>
            </a: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INTRODUCTION	</a:t>
            </a:r>
          </a:p>
          <a:p>
            <a:r>
              <a:rPr lang="en-US" sz="1200" kern="1200" dirty="0">
                <a:solidFill>
                  <a:schemeClr val="tx1"/>
                </a:solidFill>
                <a:effectLst/>
                <a:latin typeface="+mn-lt"/>
                <a:ea typeface="+mn-ea"/>
                <a:cs typeface="+mn-cs"/>
              </a:rPr>
              <a:t>The Inter-American Drug Abuse Control (CICAD)’s mission is to Enhance the human and institutional capacities of its Member States to reduce the production, trafficking and use of illegal drugs, and to address the health, social and criminal consequences of the drug trade in the Americas</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2</a:t>
            </a:fld>
            <a:endParaRPr lang="en-US"/>
          </a:p>
        </p:txBody>
      </p:sp>
    </p:spTree>
    <p:extLst>
      <p:ext uri="{BB962C8B-B14F-4D97-AF65-F5344CB8AC3E}">
        <p14:creationId xmlns:p14="http://schemas.microsoft.com/office/powerpoint/2010/main" val="1360066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Hemispheric Drug Strategy: </a:t>
            </a:r>
            <a:r>
              <a:rPr lang="en-US" sz="1200" kern="1200" dirty="0">
                <a:solidFill>
                  <a:schemeClr val="tx1"/>
                </a:solidFill>
                <a:effectLst/>
                <a:latin typeface="+mn-lt"/>
                <a:ea typeface="+mn-ea"/>
                <a:cs typeface="+mn-cs"/>
              </a:rPr>
              <a:t>Demand reduction requires, in accordance with the situation and magnitude of the drug problem in each country, the implementation of a variety of evidence-based prevention programs, aimed at distinct target populations, which together constitute a comprehensive system. From a methodological and design standpoint, these programs should be systematic, with specific measurable objectives. Drug dependence is a chronic, relapsing disease that is caused by many factors, including biological, psychological or social, which must be addressed and treated as a public health matter, consistent with the treatment of other chronic diseases</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3</a:t>
            </a:fld>
            <a:endParaRPr lang="en-US"/>
          </a:p>
        </p:txBody>
      </p:sp>
    </p:spTree>
    <p:extLst>
      <p:ext uri="{BB962C8B-B14F-4D97-AF65-F5344CB8AC3E}">
        <p14:creationId xmlns:p14="http://schemas.microsoft.com/office/powerpoint/2010/main" val="2610411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trainer will emphasize the importance of developing and training in the subject matter. The trainer can also discuss how intervening with adolescents who use substances can benefit societies. The trainer will emphasize that the current curriculum utilizes the most recent research in best treatments for adolescents who use substances.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purpose of this training is twofold; first to provide an overall conceptualization of substance use and abuse in the adolescent population, current trends, latest research and raise the problem of adolescent substance abuse as a public health problem. Second, to teach and practice competencies in the assessment and treatment of substance abuse in the adolescent population, families and societies globally.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Adolescent substance use and abuse is a public health problem at the global level.  Adolescent substance abuse contributes to the deterioration of societies that can last their entire lifetime. As such, there is a need to equip lay counselors, grassroot programs/organizations and government-funded programs across the globe to effectively understand and treat substance use and abuse in the adolescent population. The current training provides current research on the trends of adolescent substance abuse, effective evidenced-based assessment and treatment modalities for working with youth. </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4</a:t>
            </a:fld>
            <a:endParaRPr lang="en-US"/>
          </a:p>
        </p:txBody>
      </p:sp>
    </p:spTree>
    <p:extLst>
      <p:ext uri="{BB962C8B-B14F-4D97-AF65-F5344CB8AC3E}">
        <p14:creationId xmlns:p14="http://schemas.microsoft.com/office/powerpoint/2010/main" val="543561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trainer must emphasize that this curriculum can be adapted to each context as it is necessary without compromising the core concepts taught in the course.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Utilization of this manual can vary as each context might have to adapt information to context and culturally relevant language that applies to diverse contexts. The goal of this curriculum is to provide a wide range of information so that each context can then adapt it to their specific population if necessary. </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5</a:t>
            </a:fld>
            <a:endParaRPr lang="en-US"/>
          </a:p>
        </p:txBody>
      </p:sp>
    </p:spTree>
    <p:extLst>
      <p:ext uri="{BB962C8B-B14F-4D97-AF65-F5344CB8AC3E}">
        <p14:creationId xmlns:p14="http://schemas.microsoft.com/office/powerpoint/2010/main" val="1171707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Training Introduction Goals and Objectives:</a:t>
            </a:r>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Goals: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Create a positive learning community and environment.</a:t>
            </a:r>
          </a:p>
          <a:p>
            <a:pPr lvl="0"/>
            <a:r>
              <a:rPr lang="en-US" sz="1200" kern="1200" dirty="0">
                <a:solidFill>
                  <a:schemeClr val="tx1"/>
                </a:solidFill>
                <a:effectLst/>
                <a:latin typeface="+mn-lt"/>
                <a:ea typeface="+mn-ea"/>
                <a:cs typeface="+mn-cs"/>
              </a:rPr>
              <a:t>Give participants background information on the project</a:t>
            </a:r>
          </a:p>
          <a:p>
            <a:pPr lvl="0"/>
            <a:r>
              <a:rPr lang="en-US" sz="1200" kern="1200" dirty="0">
                <a:solidFill>
                  <a:schemeClr val="tx1"/>
                </a:solidFill>
                <a:effectLst/>
                <a:latin typeface="+mn-lt"/>
                <a:ea typeface="+mn-ea"/>
                <a:cs typeface="+mn-cs"/>
              </a:rPr>
              <a:t>Discuss training methodology</a:t>
            </a:r>
          </a:p>
          <a:p>
            <a:pPr lvl="0"/>
            <a:r>
              <a:rPr lang="en-US" sz="1200" kern="1200" dirty="0">
                <a:solidFill>
                  <a:schemeClr val="tx1"/>
                </a:solidFill>
                <a:effectLst/>
                <a:latin typeface="+mn-lt"/>
                <a:ea typeface="+mn-ea"/>
                <a:cs typeface="+mn-cs"/>
              </a:rPr>
              <a:t>Explore impact of personal beliefs and values on adolescent programming</a:t>
            </a:r>
          </a:p>
          <a:p>
            <a:pPr lvl="0"/>
            <a:r>
              <a:rPr lang="en-US" sz="1200" kern="1200" dirty="0">
                <a:solidFill>
                  <a:schemeClr val="tx1"/>
                </a:solidFill>
                <a:effectLst/>
                <a:latin typeface="+mn-lt"/>
                <a:ea typeface="+mn-ea"/>
                <a:cs typeface="+mn-cs"/>
              </a:rPr>
              <a:t>Understand trends in adolescent substance use in the Caribbean</a:t>
            </a:r>
          </a:p>
          <a:p>
            <a:r>
              <a:rPr lang="en-US" sz="1200" kern="1200" dirty="0">
                <a:solidFill>
                  <a:schemeClr val="tx1"/>
                </a:solidFill>
                <a:effectLst/>
                <a:latin typeface="+mn-lt"/>
                <a:ea typeface="+mn-ea"/>
                <a:cs typeface="+mn-cs"/>
              </a:rPr>
              <a:t> </a:t>
            </a:r>
          </a:p>
          <a:p>
            <a:r>
              <a:rPr lang="en-US" sz="1200" b="1" i="1" kern="1200" dirty="0">
                <a:solidFill>
                  <a:schemeClr val="tx1"/>
                </a:solidFill>
                <a:effectLst/>
                <a:latin typeface="+mn-lt"/>
                <a:ea typeface="+mn-ea"/>
                <a:cs typeface="+mn-cs"/>
              </a:rPr>
              <a:t>Objectives: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Participants who complete the training introduction will be able to:</a:t>
            </a:r>
          </a:p>
          <a:p>
            <a:pPr lvl="0"/>
            <a:r>
              <a:rPr lang="en-US" sz="1200" kern="1200" dirty="0">
                <a:solidFill>
                  <a:schemeClr val="tx1"/>
                </a:solidFill>
                <a:effectLst/>
                <a:latin typeface="+mn-lt"/>
                <a:ea typeface="+mn-ea"/>
                <a:cs typeface="+mn-cs"/>
              </a:rPr>
              <a:t>Describe the background of the training project</a:t>
            </a:r>
          </a:p>
          <a:p>
            <a:pPr lvl="0"/>
            <a:r>
              <a:rPr lang="en-US" sz="1200" kern="1200" dirty="0">
                <a:solidFill>
                  <a:schemeClr val="tx1"/>
                </a:solidFill>
                <a:effectLst/>
                <a:latin typeface="+mn-lt"/>
                <a:ea typeface="+mn-ea"/>
                <a:cs typeface="+mn-cs"/>
              </a:rPr>
              <a:t>Discuss differences and similarities among adolescents now and in the past</a:t>
            </a:r>
          </a:p>
          <a:p>
            <a:pPr lvl="0"/>
            <a:r>
              <a:rPr lang="en-US" sz="1200" kern="1200" dirty="0">
                <a:solidFill>
                  <a:schemeClr val="tx1"/>
                </a:solidFill>
                <a:effectLst/>
                <a:latin typeface="+mn-lt"/>
                <a:ea typeface="+mn-ea"/>
                <a:cs typeface="+mn-cs"/>
              </a:rPr>
              <a:t>Identify personal values related to adolescent substance use and their impact on efforts with adolescent AOD work</a:t>
            </a:r>
          </a:p>
          <a:p>
            <a:pPr lvl="0"/>
            <a:r>
              <a:rPr lang="en-US" sz="1200" kern="1200" dirty="0">
                <a:solidFill>
                  <a:schemeClr val="tx1"/>
                </a:solidFill>
                <a:effectLst/>
                <a:latin typeface="+mn-lt"/>
                <a:ea typeface="+mn-ea"/>
                <a:cs typeface="+mn-cs"/>
              </a:rPr>
              <a:t>Describe the trends in adolescent substance use in the Caribbean, as well as related risk factors.</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6</a:t>
            </a:fld>
            <a:endParaRPr lang="en-US"/>
          </a:p>
        </p:txBody>
      </p:sp>
    </p:spTree>
    <p:extLst>
      <p:ext uri="{BB962C8B-B14F-4D97-AF65-F5344CB8AC3E}">
        <p14:creationId xmlns:p14="http://schemas.microsoft.com/office/powerpoint/2010/main" val="3958979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THE TRAINER MANUAL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a:t>
            </a:r>
            <a:r>
              <a:rPr lang="en-US" sz="1200" i="1" kern="1200" dirty="0">
                <a:solidFill>
                  <a:schemeClr val="tx1"/>
                </a:solidFill>
                <a:effectLst/>
                <a:latin typeface="+mn-lt"/>
                <a:ea typeface="+mn-ea"/>
                <a:cs typeface="+mn-cs"/>
              </a:rPr>
              <a:t>Trainer Manual </a:t>
            </a:r>
            <a:r>
              <a:rPr lang="en-US" sz="1200" kern="1200" dirty="0">
                <a:solidFill>
                  <a:schemeClr val="tx1"/>
                </a:solidFill>
                <a:effectLst/>
                <a:latin typeface="+mn-lt"/>
                <a:ea typeface="+mn-ea"/>
                <a:cs typeface="+mn-cs"/>
              </a:rPr>
              <a:t>has five parts:</a:t>
            </a:r>
          </a:p>
          <a:p>
            <a:pPr lvl="0"/>
            <a:r>
              <a:rPr lang="en-US" sz="1200" kern="1200" dirty="0">
                <a:solidFill>
                  <a:schemeClr val="tx1"/>
                </a:solidFill>
                <a:effectLst/>
                <a:latin typeface="+mn-lt"/>
                <a:ea typeface="+mn-ea"/>
                <a:cs typeface="+mn-cs"/>
              </a:rPr>
              <a:t>Part I—Trainer Introduction (this section);</a:t>
            </a:r>
          </a:p>
          <a:p>
            <a:pPr lvl="0"/>
            <a:r>
              <a:rPr lang="en-US" sz="1200" kern="1200" dirty="0">
                <a:solidFill>
                  <a:schemeClr val="tx1"/>
                </a:solidFill>
                <a:effectLst/>
                <a:latin typeface="+mn-lt"/>
                <a:ea typeface="+mn-ea"/>
                <a:cs typeface="+mn-cs"/>
              </a:rPr>
              <a:t>Part II—Master Agendas;</a:t>
            </a:r>
          </a:p>
          <a:p>
            <a:pPr lvl="0"/>
            <a:r>
              <a:rPr lang="en-US" sz="1200" kern="1200" dirty="0">
                <a:solidFill>
                  <a:schemeClr val="tx1"/>
                </a:solidFill>
                <a:effectLst/>
                <a:latin typeface="+mn-lt"/>
                <a:ea typeface="+mn-ea"/>
                <a:cs typeface="+mn-cs"/>
              </a:rPr>
              <a:t>Part III—Evaluation Forms &amp; Pre/Post Tests;</a:t>
            </a:r>
          </a:p>
          <a:p>
            <a:pPr lvl="0"/>
            <a:r>
              <a:rPr lang="en-US" sz="1200" kern="1200" dirty="0">
                <a:solidFill>
                  <a:schemeClr val="tx1"/>
                </a:solidFill>
                <a:effectLst/>
                <a:latin typeface="+mn-lt"/>
                <a:ea typeface="+mn-ea"/>
                <a:cs typeface="+mn-cs"/>
              </a:rPr>
              <a:t>Part IV—Training Modules; </a:t>
            </a:r>
          </a:p>
          <a:p>
            <a:pPr lvl="0"/>
            <a:r>
              <a:rPr lang="en-US" sz="1200" kern="1200" dirty="0">
                <a:solidFill>
                  <a:schemeClr val="tx1"/>
                </a:solidFill>
                <a:effectLst/>
                <a:latin typeface="+mn-lt"/>
                <a:ea typeface="+mn-ea"/>
                <a:cs typeface="+mn-cs"/>
              </a:rPr>
              <a:t>Part V—Appendices.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Part II - Master Agenda</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Master Agenda is included for planning.  This training is designed to be delivered over 15 consecutive days, as reflected on the Master Agenda. However, the modular structure allows for flexibility. If necessary, the training could be offered over several weeks (with some modifications), although all modules should be delivered in the order in which they are presented in the manual. If your context does not utilize the optional module, you can make necessary adjustments to the agenda.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times indicated for module activities are guidelines. Actual times will depend on each training group’s size and participation level based on participants’ learning needs, time can be allotted by the trainer than is indicated on a particular topic. The Master Agenda also assumes that the training day will be delivered within working hours. The trainer should prepare a daily schedule for participants, using actual start and end times.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Part III - Evaluation Forms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Evaluation Forms includes two types of forms: general evaluation forms and pre/post tests for each module. The general evaluation forms include a Daily Evaluation form for participants to complete at the end of each day of training and an Overall Training Evaluation form to be used at the end of the training. The Daily Evaluation helps the trainer identify whether adjustments need to be made during the training. The Overall Training Evaluation provides an overall look at participants’ experiences. Participants need to know completing the forms is important and their feedback will improve training content and delivery over time.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pre/posttests address the knowledge, skills and attitudes covered in each of the individual modules. These brief questionnaires assess both the quality of the material and its presentation, as well as the participants’ integration of the material in each module.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Part IV - Training Modules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Training Modules provides instructions for presenting the eight modules in the curriculum.  Each Module in the manual includes:</a:t>
            </a:r>
          </a:p>
          <a:p>
            <a:pPr lvl="0"/>
            <a:r>
              <a:rPr lang="en-US" sz="1200" kern="1200" dirty="0">
                <a:solidFill>
                  <a:schemeClr val="tx1"/>
                </a:solidFill>
                <a:effectLst/>
                <a:latin typeface="+mn-lt"/>
                <a:ea typeface="+mn-ea"/>
                <a:cs typeface="+mn-cs"/>
              </a:rPr>
              <a:t>A Preparation Checklist;</a:t>
            </a:r>
          </a:p>
          <a:p>
            <a:pPr lvl="0"/>
            <a:r>
              <a:rPr lang="en-US" sz="1200" kern="1200" dirty="0">
                <a:solidFill>
                  <a:schemeClr val="tx1"/>
                </a:solidFill>
                <a:effectLst/>
                <a:latin typeface="+mn-lt"/>
                <a:ea typeface="+mn-ea"/>
                <a:cs typeface="+mn-cs"/>
              </a:rPr>
              <a:t>A timeline;</a:t>
            </a:r>
          </a:p>
          <a:p>
            <a:pPr lvl="0"/>
            <a:r>
              <a:rPr lang="en-US" sz="1200" kern="1200" dirty="0">
                <a:solidFill>
                  <a:schemeClr val="tx1"/>
                </a:solidFill>
                <a:effectLst/>
                <a:latin typeface="+mn-lt"/>
                <a:ea typeface="+mn-ea"/>
                <a:cs typeface="+mn-cs"/>
              </a:rPr>
              <a:t>List of materials and teaching methodology;</a:t>
            </a:r>
          </a:p>
          <a:p>
            <a:pPr lvl="0"/>
            <a:r>
              <a:rPr lang="en-US" sz="1200" kern="1200" dirty="0">
                <a:solidFill>
                  <a:schemeClr val="tx1"/>
                </a:solidFill>
                <a:effectLst/>
                <a:latin typeface="+mn-lt"/>
                <a:ea typeface="+mn-ea"/>
                <a:cs typeface="+mn-cs"/>
              </a:rPr>
              <a:t>An overview of goals;</a:t>
            </a:r>
          </a:p>
          <a:p>
            <a:pPr lvl="0"/>
            <a:r>
              <a:rPr lang="en-US" sz="1200" kern="1200" dirty="0">
                <a:solidFill>
                  <a:schemeClr val="tx1"/>
                </a:solidFill>
                <a:effectLst/>
                <a:latin typeface="+mn-lt"/>
                <a:ea typeface="+mn-ea"/>
                <a:cs typeface="+mn-cs"/>
              </a:rPr>
              <a:t>Presentation and exercise instructions;</a:t>
            </a:r>
          </a:p>
          <a:p>
            <a:pPr lvl="0"/>
            <a:r>
              <a:rPr lang="en-US" sz="1200" kern="1200" dirty="0">
                <a:solidFill>
                  <a:schemeClr val="tx1"/>
                </a:solidFill>
                <a:effectLst/>
                <a:latin typeface="+mn-lt"/>
                <a:ea typeface="+mn-ea"/>
                <a:cs typeface="+mn-cs"/>
              </a:rPr>
              <a:t>Exercise materials;</a:t>
            </a:r>
          </a:p>
          <a:p>
            <a:pPr lvl="0"/>
            <a:r>
              <a:rPr lang="en-US" sz="1200" kern="1200" dirty="0">
                <a:solidFill>
                  <a:schemeClr val="tx1"/>
                </a:solidFill>
                <a:effectLst/>
                <a:latin typeface="+mn-lt"/>
                <a:ea typeface="+mn-ea"/>
                <a:cs typeface="+mn-cs"/>
              </a:rPr>
              <a:t>Copies of the PowerPoint slides.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Trainer presentations are written with instructions and script text following each corresponding slide. Trainers should feel free to use their own words and add examples. Adding real-life examples enriches the training experience but needs to be balanced with time considerations. At the same time, please note that the style of interactive lecture used throughout this curriculum guides the trainer to solicit examples from participants first, then to offer examples of one’s own.</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Part IV - Appendices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Appendices includes:</a:t>
            </a:r>
          </a:p>
          <a:p>
            <a:pPr lvl="0"/>
            <a:r>
              <a:rPr lang="en-US" sz="1200" kern="1200" dirty="0">
                <a:solidFill>
                  <a:schemeClr val="tx1"/>
                </a:solidFill>
                <a:effectLst/>
                <a:latin typeface="+mn-lt"/>
                <a:ea typeface="+mn-ea"/>
                <a:cs typeface="+mn-cs"/>
              </a:rPr>
              <a:t>Appendix A—Suggested Handouts for Distribution; and</a:t>
            </a:r>
          </a:p>
          <a:p>
            <a:pPr lvl="0"/>
            <a:r>
              <a:rPr lang="en-US" sz="1200" kern="1200" dirty="0">
                <a:solidFill>
                  <a:schemeClr val="tx1"/>
                </a:solidFill>
                <a:effectLst/>
                <a:latin typeface="+mn-lt"/>
                <a:ea typeface="+mn-ea"/>
                <a:cs typeface="+mn-cs"/>
              </a:rPr>
              <a:t>Appendix B—References</a:t>
            </a:r>
          </a:p>
          <a:p>
            <a:r>
              <a:rPr lang="en-US" sz="1200" kern="1200" dirty="0">
                <a:solidFill>
                  <a:schemeClr val="tx1"/>
                </a:solidFill>
                <a:effectLst/>
                <a:latin typeface="+mn-lt"/>
                <a:ea typeface="+mn-ea"/>
                <a:cs typeface="+mn-cs"/>
              </a:rPr>
              <a:t>Appendix B—Research references are particularly important. This appendix provides resources for background reading on major curriculum topics to help trainers become as familiar as possible with the curriculum topics.</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7</a:t>
            </a:fld>
            <a:endParaRPr lang="en-US"/>
          </a:p>
        </p:txBody>
      </p:sp>
    </p:spTree>
    <p:extLst>
      <p:ext uri="{BB962C8B-B14F-4D97-AF65-F5344CB8AC3E}">
        <p14:creationId xmlns:p14="http://schemas.microsoft.com/office/powerpoint/2010/main" val="2886493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THE PARTICIPANT MANUAL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Trainers must tell participants to bring their manuals with them each day. The Participant Manual contains the following:</a:t>
            </a:r>
          </a:p>
          <a:p>
            <a:pPr lvl="0"/>
            <a:r>
              <a:rPr lang="en-US" sz="1200" kern="1200" dirty="0">
                <a:solidFill>
                  <a:schemeClr val="tx1"/>
                </a:solidFill>
                <a:effectLst/>
                <a:latin typeface="+mn-lt"/>
                <a:ea typeface="+mn-ea"/>
                <a:cs typeface="+mn-cs"/>
              </a:rPr>
              <a:t>The overall training goals</a:t>
            </a:r>
          </a:p>
          <a:p>
            <a:pPr lvl="0"/>
            <a:r>
              <a:rPr lang="en-US" sz="1200" kern="1200" dirty="0">
                <a:solidFill>
                  <a:schemeClr val="tx1"/>
                </a:solidFill>
                <a:effectLst/>
                <a:latin typeface="+mn-lt"/>
                <a:ea typeface="+mn-ea"/>
                <a:cs typeface="+mn-cs"/>
              </a:rPr>
              <a:t>Learning Objectives for each of the modules</a:t>
            </a:r>
          </a:p>
          <a:p>
            <a:pPr lvl="0"/>
            <a:r>
              <a:rPr lang="en-US" sz="1200" kern="1200" dirty="0">
                <a:solidFill>
                  <a:schemeClr val="tx1"/>
                </a:solidFill>
                <a:effectLst/>
                <a:latin typeface="+mn-lt"/>
                <a:ea typeface="+mn-ea"/>
                <a:cs typeface="+mn-cs"/>
              </a:rPr>
              <a:t>Handouts of the PowerPoint slides with space for taking notes</a:t>
            </a:r>
          </a:p>
          <a:p>
            <a:pPr lvl="0"/>
            <a:r>
              <a:rPr lang="en-US" sz="1200" kern="1200" dirty="0">
                <a:solidFill>
                  <a:schemeClr val="tx1"/>
                </a:solidFill>
                <a:effectLst/>
                <a:latin typeface="+mn-lt"/>
                <a:ea typeface="+mn-ea"/>
                <a:cs typeface="+mn-cs"/>
              </a:rPr>
              <a:t>Case studies/Role plays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trainer also provides each participant with a notebook. It can be a spiral-bound notebook, a lined notepad, or simply pieces of paper stapled together.  Participants use the notebook as a journal, for specific writing exercises, and to note:</a:t>
            </a:r>
          </a:p>
          <a:p>
            <a:pPr lvl="0"/>
            <a:r>
              <a:rPr lang="en-US" sz="1200" kern="1200" dirty="0">
                <a:solidFill>
                  <a:schemeClr val="tx1"/>
                </a:solidFill>
                <a:effectLst/>
                <a:latin typeface="+mn-lt"/>
                <a:ea typeface="+mn-ea"/>
                <a:cs typeface="+mn-cs"/>
              </a:rPr>
              <a:t>Shared resources they would like to review later;</a:t>
            </a:r>
          </a:p>
          <a:p>
            <a:pPr lvl="0"/>
            <a:r>
              <a:rPr lang="en-US" sz="1200" kern="1200" dirty="0">
                <a:solidFill>
                  <a:schemeClr val="tx1"/>
                </a:solidFill>
                <a:effectLst/>
                <a:latin typeface="+mn-lt"/>
                <a:ea typeface="+mn-ea"/>
                <a:cs typeface="+mn-cs"/>
              </a:rPr>
              <a:t>Topics they would like to read more about;</a:t>
            </a:r>
          </a:p>
          <a:p>
            <a:pPr lvl="0"/>
            <a:r>
              <a:rPr lang="en-US" sz="1200" kern="1200" dirty="0">
                <a:solidFill>
                  <a:schemeClr val="tx1"/>
                </a:solidFill>
                <a:effectLst/>
                <a:latin typeface="+mn-lt"/>
                <a:ea typeface="+mn-ea"/>
                <a:cs typeface="+mn-cs"/>
              </a:rPr>
              <a:t>A principle they would like to think more about;</a:t>
            </a:r>
          </a:p>
          <a:p>
            <a:pPr lvl="0"/>
            <a:r>
              <a:rPr lang="en-US" sz="1200" kern="1200" dirty="0">
                <a:solidFill>
                  <a:schemeClr val="tx1"/>
                </a:solidFill>
                <a:effectLst/>
                <a:latin typeface="+mn-lt"/>
                <a:ea typeface="+mn-ea"/>
                <a:cs typeface="+mn-cs"/>
              </a:rPr>
              <a:t>A technique they would like to try;</a:t>
            </a:r>
          </a:p>
          <a:p>
            <a:pPr lvl="0"/>
            <a:r>
              <a:rPr lang="en-US" sz="1200" kern="1200" dirty="0">
                <a:solidFill>
                  <a:schemeClr val="tx1"/>
                </a:solidFill>
                <a:effectLst/>
                <a:latin typeface="+mn-lt"/>
                <a:ea typeface="+mn-ea"/>
                <a:cs typeface="+mn-cs"/>
              </a:rPr>
              <a:t>Ways to use their new skills and knowledge in their practice; and</a:t>
            </a:r>
          </a:p>
          <a:p>
            <a:pPr lvl="0"/>
            <a:r>
              <a:rPr lang="en-US" sz="1200" kern="1200" dirty="0">
                <a:solidFill>
                  <a:schemeClr val="tx1"/>
                </a:solidFill>
                <a:effectLst/>
                <a:latin typeface="+mn-lt"/>
                <a:ea typeface="+mn-ea"/>
                <a:cs typeface="+mn-cs"/>
              </a:rPr>
              <a:t>Possible barriers to using new techniques.</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8</a:t>
            </a:fld>
            <a:endParaRPr lang="en-US"/>
          </a:p>
        </p:txBody>
      </p:sp>
    </p:spTree>
    <p:extLst>
      <p:ext uri="{BB962C8B-B14F-4D97-AF65-F5344CB8AC3E}">
        <p14:creationId xmlns:p14="http://schemas.microsoft.com/office/powerpoint/2010/main" val="244302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trainer will provide a brief overview of the topics within each module: </a:t>
            </a:r>
          </a:p>
          <a:p>
            <a:endParaRPr lang="en-US" dirty="0"/>
          </a:p>
          <a:p>
            <a:r>
              <a:rPr lang="en-US" dirty="0"/>
              <a:t>Module 1: Provides an introduction and conceptualization of the topic of adolescent substance abuse.</a:t>
            </a:r>
          </a:p>
          <a:p>
            <a:r>
              <a:rPr lang="en-US" dirty="0"/>
              <a:t>Module 2: Provides an overview of the development of the adolescent at the physical, emotional, mental, cognitive, and neurological levels. </a:t>
            </a:r>
          </a:p>
          <a:p>
            <a:r>
              <a:rPr lang="en-US" dirty="0"/>
              <a:t>Module 3: Provides in-depth conceptualization of Trauma-informed Care (TIC) and skills to work with youth. </a:t>
            </a:r>
          </a:p>
          <a:p>
            <a:r>
              <a:rPr lang="en-US" dirty="0"/>
              <a:t>Module 4: Provides techniques, tools and practice of methodologies to screen and assess youth. </a:t>
            </a:r>
          </a:p>
          <a:p>
            <a:r>
              <a:rPr lang="en-US" dirty="0"/>
              <a:t>Module 5: Provides a range of treatment interventions that are effective in treating adolescent substance abuse. It also conceptualizes the importance of treatment at the individual, relational, community and societal levels. </a:t>
            </a:r>
          </a:p>
          <a:p>
            <a:r>
              <a:rPr lang="en-US" dirty="0"/>
              <a:t>Module 6: This optional module provides information on the nature of gangs and can be utilized in contexts where this is a common problem. </a:t>
            </a:r>
          </a:p>
          <a:p>
            <a:endParaRPr lang="en-US" dirty="0"/>
          </a:p>
        </p:txBody>
      </p:sp>
      <p:sp>
        <p:nvSpPr>
          <p:cNvPr id="4" name="Slide Number Placeholder 3"/>
          <p:cNvSpPr>
            <a:spLocks noGrp="1"/>
          </p:cNvSpPr>
          <p:nvPr>
            <p:ph type="sldNum" sz="quarter" idx="5"/>
          </p:nvPr>
        </p:nvSpPr>
        <p:spPr/>
        <p:txBody>
          <a:bodyPr/>
          <a:lstStyle/>
          <a:p>
            <a:fld id="{F8303E70-8761-4C37-8DF7-7C17CAA4AC60}" type="slidenum">
              <a:rPr lang="en-US" smtClean="0"/>
              <a:t>9</a:t>
            </a:fld>
            <a:endParaRPr lang="en-US"/>
          </a:p>
        </p:txBody>
      </p:sp>
    </p:spTree>
    <p:extLst>
      <p:ext uri="{BB962C8B-B14F-4D97-AF65-F5344CB8AC3E}">
        <p14:creationId xmlns:p14="http://schemas.microsoft.com/office/powerpoint/2010/main" val="947390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1C9324-E49E-4255-811A-ACF4AD844CF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73CDE-DD48-4E51-AA48-4FB05BD312C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5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1C9324-E49E-4255-811A-ACF4AD844CF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1154546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1C9324-E49E-4255-811A-ACF4AD844CF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172981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1C9324-E49E-4255-811A-ACF4AD844CF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28818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1C9324-E49E-4255-811A-ACF4AD844CF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773CDE-DD48-4E51-AA48-4FB05BD312C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96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1C9324-E49E-4255-811A-ACF4AD844CFA}"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370127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1C9324-E49E-4255-811A-ACF4AD844CFA}" type="datetimeFigureOut">
              <a:rPr lang="en-US" smtClean="0"/>
              <a:t>12/19/2019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3405936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1C9324-E49E-4255-811A-ACF4AD844CFA}" type="datetimeFigureOut">
              <a:rPr lang="en-US" smtClean="0"/>
              <a:t>12/19/2019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104992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31C9324-E49E-4255-811A-ACF4AD844CFA}" type="datetimeFigureOut">
              <a:rPr lang="en-US" smtClean="0"/>
              <a:t>12/19/2019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121938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31C9324-E49E-4255-811A-ACF4AD844CFA}" type="datetimeFigureOut">
              <a:rPr lang="en-US" smtClean="0"/>
              <a:t>12/19/2019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D773CDE-DD48-4E51-AA48-4FB05BD312CE}" type="slidenum">
              <a:rPr lang="en-US" smtClean="0"/>
              <a:t>‹#›</a:t>
            </a:fld>
            <a:endParaRPr lang="en-US"/>
          </a:p>
        </p:txBody>
      </p:sp>
    </p:spTree>
    <p:extLst>
      <p:ext uri="{BB962C8B-B14F-4D97-AF65-F5344CB8AC3E}">
        <p14:creationId xmlns:p14="http://schemas.microsoft.com/office/powerpoint/2010/main" val="1425539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1C9324-E49E-4255-811A-ACF4AD844CFA}"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773CDE-DD48-4E51-AA48-4FB05BD312CE}" type="slidenum">
              <a:rPr lang="en-US" smtClean="0"/>
              <a:t>‹#›</a:t>
            </a:fld>
            <a:endParaRPr lang="en-US"/>
          </a:p>
        </p:txBody>
      </p:sp>
    </p:spTree>
    <p:extLst>
      <p:ext uri="{BB962C8B-B14F-4D97-AF65-F5344CB8AC3E}">
        <p14:creationId xmlns:p14="http://schemas.microsoft.com/office/powerpoint/2010/main" val="2164066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31C9324-E49E-4255-811A-ACF4AD844CFA}" type="datetimeFigureOut">
              <a:rPr lang="en-US" smtClean="0"/>
              <a:t>12/19/2019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D773CDE-DD48-4E51-AA48-4FB05BD312C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79981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C2F2A-C4F3-4343-B984-008CD8002C06}"/>
              </a:ext>
            </a:extLst>
          </p:cNvPr>
          <p:cNvSpPr>
            <a:spLocks noGrp="1"/>
          </p:cNvSpPr>
          <p:nvPr>
            <p:ph type="ctrTitle"/>
          </p:nvPr>
        </p:nvSpPr>
        <p:spPr>
          <a:xfrm>
            <a:off x="1066800" y="1400083"/>
            <a:ext cx="10058400" cy="1532303"/>
          </a:xfrm>
        </p:spPr>
        <p:txBody>
          <a:bodyPr/>
          <a:lstStyle/>
          <a:p>
            <a:pPr algn="ctr"/>
            <a:r>
              <a:rPr lang="en-US" b="1" dirty="0">
                <a:solidFill>
                  <a:schemeClr val="accent2"/>
                </a:solidFill>
              </a:rPr>
              <a:t>Trainer Introduction</a:t>
            </a:r>
          </a:p>
        </p:txBody>
      </p:sp>
      <p:sp>
        <p:nvSpPr>
          <p:cNvPr id="3" name="Subtitle 2">
            <a:extLst>
              <a:ext uri="{FF2B5EF4-FFF2-40B4-BE49-F238E27FC236}">
                <a16:creationId xmlns:a16="http://schemas.microsoft.com/office/drawing/2014/main" id="{9A30C73E-3A79-41D3-8C4F-86EB6529CF9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33327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EBEE-CAE5-449D-9808-2847960691ED}"/>
              </a:ext>
            </a:extLst>
          </p:cNvPr>
          <p:cNvSpPr>
            <a:spLocks noGrp="1"/>
          </p:cNvSpPr>
          <p:nvPr>
            <p:ph type="title"/>
          </p:nvPr>
        </p:nvSpPr>
        <p:spPr/>
        <p:txBody>
          <a:bodyPr/>
          <a:lstStyle/>
          <a:p>
            <a:pPr algn="ctr"/>
            <a:r>
              <a:rPr lang="en-US" b="1" dirty="0">
                <a:solidFill>
                  <a:schemeClr val="accent2"/>
                </a:solidFill>
                <a:latin typeface="+mn-lt"/>
              </a:rPr>
              <a:t>THE TRAINER </a:t>
            </a:r>
          </a:p>
        </p:txBody>
      </p:sp>
      <p:sp>
        <p:nvSpPr>
          <p:cNvPr id="3" name="Content Placeholder 2">
            <a:extLst>
              <a:ext uri="{FF2B5EF4-FFF2-40B4-BE49-F238E27FC236}">
                <a16:creationId xmlns:a16="http://schemas.microsoft.com/office/drawing/2014/main" id="{0FBB4729-EAF6-422E-94FB-84C77DE37848}"/>
              </a:ext>
            </a:extLst>
          </p:cNvPr>
          <p:cNvSpPr>
            <a:spLocks noGrp="1"/>
          </p:cNvSpPr>
          <p:nvPr>
            <p:ph idx="1"/>
          </p:nvPr>
        </p:nvSpPr>
        <p:spPr>
          <a:xfrm>
            <a:off x="1097280" y="1845733"/>
            <a:ext cx="11094720" cy="4725663"/>
          </a:xfrm>
        </p:spPr>
        <p:txBody>
          <a:bodyPr>
            <a:normAutofit/>
          </a:bodyPr>
          <a:lstStyle/>
          <a:p>
            <a:pPr lvl="0">
              <a:buFont typeface="Arial" panose="020B0604020202020204" pitchFamily="34" charset="0"/>
              <a:buChar char="•"/>
            </a:pPr>
            <a:r>
              <a:rPr lang="en-US" dirty="0"/>
              <a:t>Experience working with adolescents and with AOD use;</a:t>
            </a:r>
          </a:p>
          <a:p>
            <a:pPr lvl="0">
              <a:buFont typeface="Arial" panose="020B0604020202020204" pitchFamily="34" charset="0"/>
              <a:buChar char="•"/>
            </a:pPr>
            <a:endParaRPr lang="en-US" dirty="0"/>
          </a:p>
          <a:p>
            <a:pPr lvl="0">
              <a:buFont typeface="Arial" panose="020B0604020202020204" pitchFamily="34" charset="0"/>
              <a:buChar char="•"/>
            </a:pPr>
            <a:r>
              <a:rPr lang="en-US" dirty="0"/>
              <a:t>Experience using research-based techniques;</a:t>
            </a:r>
          </a:p>
          <a:p>
            <a:pPr lvl="0">
              <a:buFont typeface="Arial" panose="020B0604020202020204" pitchFamily="34" charset="0"/>
              <a:buChar char="•"/>
            </a:pPr>
            <a:endParaRPr lang="en-US" dirty="0"/>
          </a:p>
          <a:p>
            <a:pPr lvl="0">
              <a:buFont typeface="Arial" panose="020B0604020202020204" pitchFamily="34" charset="0"/>
              <a:buChar char="•"/>
            </a:pPr>
            <a:r>
              <a:rPr lang="en-US" dirty="0"/>
              <a:t>Ability to facilitate adult group learning.</a:t>
            </a:r>
          </a:p>
          <a:p>
            <a:pPr lvl="0">
              <a:buFont typeface="Arial" panose="020B0604020202020204" pitchFamily="34" charset="0"/>
              <a:buChar char="•"/>
            </a:pPr>
            <a:endParaRPr lang="en-US" dirty="0"/>
          </a:p>
          <a:p>
            <a:pPr lvl="0">
              <a:buFont typeface="Arial" panose="020B0604020202020204" pitchFamily="34" charset="0"/>
              <a:buChar char="•"/>
            </a:pPr>
            <a:r>
              <a:rPr lang="en-US" dirty="0"/>
              <a:t>Understanding and sensitivity to culturally relevant issues.</a:t>
            </a:r>
          </a:p>
          <a:p>
            <a:pPr lvl="0">
              <a:buFont typeface="Arial" panose="020B0604020202020204" pitchFamily="34" charset="0"/>
              <a:buChar char="•"/>
            </a:pPr>
            <a:endParaRPr lang="en-US" dirty="0"/>
          </a:p>
          <a:p>
            <a:pPr lvl="0">
              <a:buFont typeface="Arial" panose="020B0604020202020204" pitchFamily="34" charset="0"/>
              <a:buChar char="•"/>
            </a:pPr>
            <a:r>
              <a:rPr lang="en-US" dirty="0"/>
              <a:t>Ability to work with participants in a positive, empathetic manner</a:t>
            </a:r>
          </a:p>
          <a:p>
            <a:endParaRPr lang="en-US" dirty="0"/>
          </a:p>
        </p:txBody>
      </p:sp>
    </p:spTree>
    <p:extLst>
      <p:ext uri="{BB962C8B-B14F-4D97-AF65-F5344CB8AC3E}">
        <p14:creationId xmlns:p14="http://schemas.microsoft.com/office/powerpoint/2010/main" val="3549209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9B42-36F9-4B63-94A9-43895BD4D471}"/>
              </a:ext>
            </a:extLst>
          </p:cNvPr>
          <p:cNvSpPr>
            <a:spLocks noGrp="1"/>
          </p:cNvSpPr>
          <p:nvPr>
            <p:ph type="title"/>
          </p:nvPr>
        </p:nvSpPr>
        <p:spPr/>
        <p:txBody>
          <a:bodyPr/>
          <a:lstStyle/>
          <a:p>
            <a:pPr algn="ctr"/>
            <a:r>
              <a:rPr lang="en-US" b="1" dirty="0">
                <a:solidFill>
                  <a:schemeClr val="accent2"/>
                </a:solidFill>
                <a:latin typeface="+mn-lt"/>
              </a:rPr>
              <a:t>TRAINER DEMEANOR </a:t>
            </a:r>
          </a:p>
        </p:txBody>
      </p:sp>
      <p:sp>
        <p:nvSpPr>
          <p:cNvPr id="3" name="Content Placeholder 2">
            <a:extLst>
              <a:ext uri="{FF2B5EF4-FFF2-40B4-BE49-F238E27FC236}">
                <a16:creationId xmlns:a16="http://schemas.microsoft.com/office/drawing/2014/main" id="{AC2F23E4-F196-452C-A5E8-D534E613BAE0}"/>
              </a:ext>
            </a:extLst>
          </p:cNvPr>
          <p:cNvSpPr>
            <a:spLocks noGrp="1"/>
          </p:cNvSpPr>
          <p:nvPr>
            <p:ph idx="1"/>
          </p:nvPr>
        </p:nvSpPr>
        <p:spPr>
          <a:xfrm>
            <a:off x="1097280" y="1845734"/>
            <a:ext cx="10058400" cy="4023360"/>
          </a:xfrm>
        </p:spPr>
        <p:txBody>
          <a:bodyPr>
            <a:normAutofit/>
          </a:bodyPr>
          <a:lstStyle/>
          <a:p>
            <a:pPr lvl="0">
              <a:buFont typeface="Arial" panose="020B0604020202020204" pitchFamily="34" charset="0"/>
              <a:buChar char="•"/>
            </a:pPr>
            <a:r>
              <a:rPr lang="en-US" sz="2400" dirty="0"/>
              <a:t>Professional presentation attire.</a:t>
            </a:r>
          </a:p>
          <a:p>
            <a:pPr lvl="0">
              <a:buFont typeface="Arial" panose="020B0604020202020204" pitchFamily="34" charset="0"/>
              <a:buChar char="•"/>
            </a:pPr>
            <a:endParaRPr lang="en-US" sz="2400" dirty="0"/>
          </a:p>
          <a:p>
            <a:pPr lvl="0">
              <a:buFont typeface="Arial" panose="020B0604020202020204" pitchFamily="34" charset="0"/>
              <a:buChar char="•"/>
            </a:pPr>
            <a:r>
              <a:rPr lang="en-US" sz="2400" dirty="0"/>
              <a:t>Careful personal grooming.</a:t>
            </a:r>
          </a:p>
          <a:p>
            <a:pPr lvl="0">
              <a:buFont typeface="Arial" panose="020B0604020202020204" pitchFamily="34" charset="0"/>
              <a:buChar char="•"/>
            </a:pPr>
            <a:endParaRPr lang="en-US" sz="2400" dirty="0"/>
          </a:p>
          <a:p>
            <a:pPr lvl="0">
              <a:buFont typeface="Arial" panose="020B0604020202020204" pitchFamily="34" charset="0"/>
              <a:buChar char="•"/>
            </a:pPr>
            <a:r>
              <a:rPr lang="en-US" sz="2400" dirty="0"/>
              <a:t>Perfumes and colognes can be distracting and should be avoided in excess. </a:t>
            </a:r>
          </a:p>
          <a:p>
            <a:pPr lvl="0">
              <a:buFont typeface="Arial" panose="020B0604020202020204" pitchFamily="34" charset="0"/>
              <a:buChar char="•"/>
            </a:pPr>
            <a:endParaRPr lang="en-US" sz="2400" dirty="0"/>
          </a:p>
          <a:p>
            <a:pPr lvl="0">
              <a:buFont typeface="Arial" panose="020B0604020202020204" pitchFamily="34" charset="0"/>
              <a:buChar char="•"/>
            </a:pPr>
            <a:r>
              <a:rPr lang="en-US" sz="2400" dirty="0"/>
              <a:t>Neither the trainer nor the participants should chew gum during the training sessions.</a:t>
            </a:r>
          </a:p>
          <a:p>
            <a:endParaRPr lang="en-US" dirty="0"/>
          </a:p>
        </p:txBody>
      </p:sp>
    </p:spTree>
    <p:extLst>
      <p:ext uri="{BB962C8B-B14F-4D97-AF65-F5344CB8AC3E}">
        <p14:creationId xmlns:p14="http://schemas.microsoft.com/office/powerpoint/2010/main" val="2366594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FA4F4-2D32-40A0-92E3-8CED81DF3654}"/>
              </a:ext>
            </a:extLst>
          </p:cNvPr>
          <p:cNvSpPr>
            <a:spLocks noGrp="1"/>
          </p:cNvSpPr>
          <p:nvPr>
            <p:ph type="title"/>
          </p:nvPr>
        </p:nvSpPr>
        <p:spPr/>
        <p:txBody>
          <a:bodyPr/>
          <a:lstStyle/>
          <a:p>
            <a:pPr algn="ctr"/>
            <a:r>
              <a:rPr lang="en-US" b="1" dirty="0">
                <a:solidFill>
                  <a:schemeClr val="accent2"/>
                </a:solidFill>
                <a:latin typeface="+mn-lt"/>
              </a:rPr>
              <a:t>THE LEARNING APPROACH</a:t>
            </a:r>
            <a:r>
              <a:rPr lang="en-US" dirty="0"/>
              <a:t>	</a:t>
            </a:r>
          </a:p>
        </p:txBody>
      </p:sp>
      <p:sp>
        <p:nvSpPr>
          <p:cNvPr id="3" name="Content Placeholder 2">
            <a:extLst>
              <a:ext uri="{FF2B5EF4-FFF2-40B4-BE49-F238E27FC236}">
                <a16:creationId xmlns:a16="http://schemas.microsoft.com/office/drawing/2014/main" id="{91904B2D-067A-4AA2-858B-4BEA04EA5970}"/>
              </a:ext>
            </a:extLst>
          </p:cNvPr>
          <p:cNvSpPr>
            <a:spLocks noGrp="1"/>
          </p:cNvSpPr>
          <p:nvPr>
            <p:ph idx="1"/>
          </p:nvPr>
        </p:nvSpPr>
        <p:spPr/>
        <p:txBody>
          <a:bodyPr>
            <a:normAutofit/>
          </a:bodyPr>
          <a:lstStyle/>
          <a:p>
            <a:pPr>
              <a:buFont typeface="Arial" panose="020B0604020202020204" pitchFamily="34" charset="0"/>
              <a:buChar char="•"/>
            </a:pPr>
            <a:r>
              <a:rPr lang="en-US" sz="2400" dirty="0"/>
              <a:t>Learning styles in adults –The adult learner</a:t>
            </a:r>
          </a:p>
          <a:p>
            <a:pPr>
              <a:buFont typeface="Arial" panose="020B0604020202020204" pitchFamily="34" charset="0"/>
              <a:buChar char="•"/>
            </a:pPr>
            <a:endParaRPr lang="en-US" sz="2400" dirty="0"/>
          </a:p>
          <a:p>
            <a:pPr>
              <a:buFont typeface="Arial" panose="020B0604020202020204" pitchFamily="34" charset="0"/>
              <a:buChar char="•"/>
            </a:pPr>
            <a:r>
              <a:rPr lang="en-US" sz="2400" dirty="0">
                <a:solidFill>
                  <a:schemeClr val="tx1"/>
                </a:solidFill>
              </a:rPr>
              <a:t>The approach: The learning approach for the training series includes:</a:t>
            </a:r>
          </a:p>
          <a:p>
            <a:pPr marL="464058" lvl="1" indent="-171450">
              <a:buFont typeface="Arial" panose="020B0604020202020204" pitchFamily="34" charset="0"/>
              <a:buChar char="•"/>
            </a:pPr>
            <a:r>
              <a:rPr lang="en-US" sz="2400" dirty="0">
                <a:solidFill>
                  <a:schemeClr val="tx1"/>
                </a:solidFill>
              </a:rPr>
              <a:t>Trainer-led presentations and discussions;</a:t>
            </a:r>
          </a:p>
          <a:p>
            <a:pPr marL="464058" lvl="1" indent="-171450">
              <a:buFont typeface="Arial" panose="020B0604020202020204" pitchFamily="34" charset="0"/>
              <a:buChar char="•"/>
            </a:pPr>
            <a:r>
              <a:rPr lang="en-US" sz="2400" dirty="0">
                <a:solidFill>
                  <a:schemeClr val="tx1"/>
                </a:solidFill>
              </a:rPr>
              <a:t>Interactive lectures;</a:t>
            </a:r>
          </a:p>
          <a:p>
            <a:pPr marL="464058" lvl="1" indent="-171450">
              <a:buFont typeface="Arial" panose="020B0604020202020204" pitchFamily="34" charset="0"/>
              <a:buChar char="•"/>
            </a:pPr>
            <a:r>
              <a:rPr lang="en-US" sz="2400" dirty="0">
                <a:solidFill>
                  <a:schemeClr val="tx1"/>
                </a:solidFill>
              </a:rPr>
              <a:t>Brainstorming sessions</a:t>
            </a:r>
          </a:p>
          <a:p>
            <a:pPr marL="464058" lvl="1" indent="-171450">
              <a:buFont typeface="Arial" panose="020B0604020202020204" pitchFamily="34" charset="0"/>
              <a:buChar char="•"/>
            </a:pPr>
            <a:r>
              <a:rPr lang="en-US" sz="2400" dirty="0">
                <a:solidFill>
                  <a:schemeClr val="tx1"/>
                </a:solidFill>
              </a:rPr>
              <a:t>Small-group exercises and presentations;</a:t>
            </a:r>
          </a:p>
          <a:p>
            <a:pPr marL="464058" lvl="1" indent="-171450">
              <a:buFont typeface="Arial" panose="020B0604020202020204" pitchFamily="34" charset="0"/>
              <a:buChar char="•"/>
            </a:pPr>
            <a:r>
              <a:rPr lang="en-US" sz="2400" dirty="0">
                <a:solidFill>
                  <a:schemeClr val="tx1"/>
                </a:solidFill>
              </a:rPr>
              <a:t>Case Studies and presentation;</a:t>
            </a:r>
          </a:p>
          <a:p>
            <a:pPr marL="464058" lvl="1" indent="-171450">
              <a:buFont typeface="Arial" panose="020B0604020202020204" pitchFamily="34" charset="0"/>
              <a:buChar char="•"/>
            </a:pPr>
            <a:r>
              <a:rPr lang="en-US" sz="2400" dirty="0">
                <a:solidFill>
                  <a:schemeClr val="tx1"/>
                </a:solidFill>
              </a:rPr>
              <a:t>Skills role-plays</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673476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2643B-90EC-4404-8A85-DC504AEE73CC}"/>
              </a:ext>
            </a:extLst>
          </p:cNvPr>
          <p:cNvSpPr>
            <a:spLocks noGrp="1"/>
          </p:cNvSpPr>
          <p:nvPr>
            <p:ph type="title"/>
          </p:nvPr>
        </p:nvSpPr>
        <p:spPr/>
        <p:txBody>
          <a:bodyPr/>
          <a:lstStyle/>
          <a:p>
            <a:pPr algn="ctr"/>
            <a:r>
              <a:rPr lang="en-US" b="1" dirty="0">
                <a:solidFill>
                  <a:schemeClr val="accent2"/>
                </a:solidFill>
                <a:latin typeface="+mn-lt"/>
              </a:rPr>
              <a:t>PREPARATION</a:t>
            </a:r>
          </a:p>
        </p:txBody>
      </p:sp>
      <p:sp>
        <p:nvSpPr>
          <p:cNvPr id="3" name="Content Placeholder 2">
            <a:extLst>
              <a:ext uri="{FF2B5EF4-FFF2-40B4-BE49-F238E27FC236}">
                <a16:creationId xmlns:a16="http://schemas.microsoft.com/office/drawing/2014/main" id="{F2957FAD-C2DC-41FF-9A3A-21338AB0DADF}"/>
              </a:ext>
            </a:extLst>
          </p:cNvPr>
          <p:cNvSpPr>
            <a:spLocks noGrp="1"/>
          </p:cNvSpPr>
          <p:nvPr>
            <p:ph idx="1"/>
          </p:nvPr>
        </p:nvSpPr>
        <p:spPr/>
        <p:txBody>
          <a:bodyPr/>
          <a:lstStyle/>
          <a:p>
            <a:pPr>
              <a:buFont typeface="Arial" panose="020B0604020202020204" pitchFamily="34" charset="0"/>
              <a:buChar char="•"/>
            </a:pPr>
            <a:r>
              <a:rPr lang="en-US" sz="2400" dirty="0"/>
              <a:t>General preparation of includes; logistics, selecting and preparing participants and becoming familiar with the curriculum. </a:t>
            </a:r>
          </a:p>
          <a:p>
            <a:pPr>
              <a:buFont typeface="Arial" panose="020B0604020202020204" pitchFamily="34" charset="0"/>
              <a:buChar char="•"/>
            </a:pPr>
            <a:endParaRPr lang="en-US" sz="2400" dirty="0"/>
          </a:p>
          <a:p>
            <a:pPr>
              <a:buFont typeface="Arial" panose="020B0604020202020204" pitchFamily="34" charset="0"/>
              <a:buChar char="•"/>
            </a:pPr>
            <a:r>
              <a:rPr lang="en-US" sz="2400" dirty="0"/>
              <a:t>The training space </a:t>
            </a:r>
            <a:r>
              <a:rPr lang="en-US" sz="2400" dirty="0">
                <a:solidFill>
                  <a:schemeClr val="tx1"/>
                </a:solidFill>
              </a:rPr>
              <a:t>is an attractive and well-organized training space can enhance a participant’s learning experience. </a:t>
            </a:r>
          </a:p>
          <a:p>
            <a:pPr>
              <a:buFont typeface="Arial" panose="020B0604020202020204" pitchFamily="34" charset="0"/>
              <a:buChar char="•"/>
            </a:pPr>
            <a:endParaRPr lang="en-US" sz="2400" dirty="0">
              <a:solidFill>
                <a:schemeClr val="tx1"/>
              </a:solidFill>
            </a:endParaRPr>
          </a:p>
          <a:p>
            <a:pPr>
              <a:buFont typeface="Arial" panose="020B0604020202020204" pitchFamily="34" charset="0"/>
              <a:buChar char="•"/>
            </a:pPr>
            <a:r>
              <a:rPr lang="en-US" sz="2400" dirty="0">
                <a:solidFill>
                  <a:schemeClr val="tx1"/>
                </a:solidFill>
              </a:rPr>
              <a:t>Equipment and supplies such as laptops, projectors and other technical aids can be utilized to best teach the current curriculum. </a:t>
            </a:r>
            <a:endParaRPr lang="en-US" sz="2400"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68022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AD2B-41FF-44DF-9408-AD58DD4678E7}"/>
              </a:ext>
            </a:extLst>
          </p:cNvPr>
          <p:cNvSpPr>
            <a:spLocks noGrp="1"/>
          </p:cNvSpPr>
          <p:nvPr>
            <p:ph type="title"/>
          </p:nvPr>
        </p:nvSpPr>
        <p:spPr/>
        <p:txBody>
          <a:bodyPr/>
          <a:lstStyle/>
          <a:p>
            <a:pPr algn="ctr"/>
            <a:r>
              <a:rPr lang="en-US" b="1" dirty="0">
                <a:solidFill>
                  <a:schemeClr val="accent2"/>
                </a:solidFill>
                <a:latin typeface="+mn-lt"/>
              </a:rPr>
              <a:t>PARTICIPANTS (AUDIENCE</a:t>
            </a:r>
            <a:r>
              <a:rPr lang="en-US" dirty="0"/>
              <a:t>)</a:t>
            </a:r>
          </a:p>
        </p:txBody>
      </p:sp>
      <p:sp>
        <p:nvSpPr>
          <p:cNvPr id="3" name="Content Placeholder 2">
            <a:extLst>
              <a:ext uri="{FF2B5EF4-FFF2-40B4-BE49-F238E27FC236}">
                <a16:creationId xmlns:a16="http://schemas.microsoft.com/office/drawing/2014/main" id="{07B25C02-24FD-41A1-877C-AA02355C822A}"/>
              </a:ext>
            </a:extLst>
          </p:cNvPr>
          <p:cNvSpPr>
            <a:spLocks noGrp="1"/>
          </p:cNvSpPr>
          <p:nvPr>
            <p:ph idx="1"/>
          </p:nvPr>
        </p:nvSpPr>
        <p:spPr>
          <a:xfrm>
            <a:off x="1097279" y="1845734"/>
            <a:ext cx="10490117" cy="4330214"/>
          </a:xfrm>
        </p:spPr>
        <p:txBody>
          <a:bodyPr>
            <a:normAutofit lnSpcReduction="10000"/>
          </a:bodyPr>
          <a:lstStyle/>
          <a:p>
            <a:pPr>
              <a:buFont typeface="Arial" panose="020B0604020202020204" pitchFamily="34" charset="0"/>
              <a:buChar char="•"/>
            </a:pPr>
            <a:r>
              <a:rPr lang="en-US" sz="2400" dirty="0">
                <a:solidFill>
                  <a:schemeClr val="tx1"/>
                </a:solidFill>
              </a:rPr>
              <a:t>This training is intended for individuals who actively work with adolescents with substance use and abuse challenges. This can include; case managers, lay counselors, therapists, social workers, and other officials within each context who work with adolescents. It is ideal that participants have more than two years of experience working with youth. </a:t>
            </a:r>
          </a:p>
          <a:p>
            <a:pPr>
              <a:buFont typeface="Arial" panose="020B0604020202020204" pitchFamily="34" charset="0"/>
              <a:buChar char="•"/>
            </a:pPr>
            <a:endParaRPr lang="en-US" sz="2400" dirty="0">
              <a:solidFill>
                <a:schemeClr val="tx1"/>
              </a:solidFill>
            </a:endParaRPr>
          </a:p>
          <a:p>
            <a:pPr>
              <a:buFont typeface="Arial" panose="020B0604020202020204" pitchFamily="34" charset="0"/>
              <a:buChar char="•"/>
            </a:pPr>
            <a:r>
              <a:rPr lang="en-US" sz="2400" b="1" dirty="0">
                <a:solidFill>
                  <a:schemeClr val="tx1"/>
                </a:solidFill>
              </a:rPr>
              <a:t>Preparing participants: </a:t>
            </a:r>
            <a:r>
              <a:rPr lang="en-US" sz="2400" dirty="0">
                <a:solidFill>
                  <a:schemeClr val="tx1"/>
                </a:solidFill>
              </a:rPr>
              <a:t>The trainer can prepare participants for learning and increase their positive expectations before the training begins by sending participants a pre-training package that contains items such as:</a:t>
            </a:r>
          </a:p>
          <a:p>
            <a:pPr marL="464058" lvl="1" indent="-171450">
              <a:buFont typeface="Arial" panose="020B0604020202020204" pitchFamily="34" charset="0"/>
              <a:buChar char="•"/>
            </a:pPr>
            <a:r>
              <a:rPr lang="en-US" sz="2400" dirty="0">
                <a:solidFill>
                  <a:schemeClr val="tx1"/>
                </a:solidFill>
              </a:rPr>
              <a:t>Friendly, enthusiastic welcome letter;</a:t>
            </a:r>
          </a:p>
          <a:p>
            <a:pPr marL="464058" lvl="1" indent="-171450">
              <a:buFont typeface="Arial" panose="020B0604020202020204" pitchFamily="34" charset="0"/>
              <a:buChar char="•"/>
            </a:pPr>
            <a:r>
              <a:rPr lang="en-US" sz="2400" dirty="0">
                <a:solidFill>
                  <a:schemeClr val="tx1"/>
                </a:solidFill>
              </a:rPr>
              <a:t>The training Master Agenda and;</a:t>
            </a:r>
          </a:p>
          <a:p>
            <a:pPr marL="464058" lvl="1" indent="-171450">
              <a:buFont typeface="Arial" panose="020B0604020202020204" pitchFamily="34" charset="0"/>
              <a:buChar char="•"/>
            </a:pPr>
            <a:r>
              <a:rPr lang="en-US" sz="2400" dirty="0">
                <a:solidFill>
                  <a:schemeClr val="tx1"/>
                </a:solidFill>
              </a:rPr>
              <a:t>Training goals and learning objectives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endParaRPr lang="en-US" dirty="0"/>
          </a:p>
        </p:txBody>
      </p:sp>
    </p:spTree>
    <p:extLst>
      <p:ext uri="{BB962C8B-B14F-4D97-AF65-F5344CB8AC3E}">
        <p14:creationId xmlns:p14="http://schemas.microsoft.com/office/powerpoint/2010/main" val="198658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EBE2E-C8DF-43C5-BAB6-C3386BE8B380}"/>
              </a:ext>
            </a:extLst>
          </p:cNvPr>
          <p:cNvSpPr>
            <a:spLocks noGrp="1"/>
          </p:cNvSpPr>
          <p:nvPr>
            <p:ph type="title"/>
          </p:nvPr>
        </p:nvSpPr>
        <p:spPr/>
        <p:txBody>
          <a:bodyPr/>
          <a:lstStyle/>
          <a:p>
            <a:pPr algn="ctr"/>
            <a:r>
              <a:rPr lang="en-US" b="1" dirty="0">
                <a:solidFill>
                  <a:schemeClr val="accent2"/>
                </a:solidFill>
                <a:latin typeface="+mn-lt"/>
              </a:rPr>
              <a:t>BECOMING FAMILIAR WITH THE CURRICULUM &amp; CUSTOMIZING </a:t>
            </a:r>
          </a:p>
        </p:txBody>
      </p:sp>
      <p:sp>
        <p:nvSpPr>
          <p:cNvPr id="3" name="Content Placeholder 2">
            <a:extLst>
              <a:ext uri="{FF2B5EF4-FFF2-40B4-BE49-F238E27FC236}">
                <a16:creationId xmlns:a16="http://schemas.microsoft.com/office/drawing/2014/main" id="{B8D79849-63F6-45D3-9DF1-E73019147812}"/>
              </a:ext>
            </a:extLst>
          </p:cNvPr>
          <p:cNvSpPr>
            <a:spLocks noGrp="1"/>
          </p:cNvSpPr>
          <p:nvPr>
            <p:ph idx="1"/>
          </p:nvPr>
        </p:nvSpPr>
        <p:spPr>
          <a:xfrm>
            <a:off x="841947" y="2198003"/>
            <a:ext cx="10790420" cy="4659997"/>
          </a:xfrm>
        </p:spPr>
        <p:txBody>
          <a:bodyPr>
            <a:normAutofit/>
          </a:bodyPr>
          <a:lstStyle/>
          <a:p>
            <a:pPr>
              <a:buFont typeface="Arial" panose="020B0604020202020204" pitchFamily="34" charset="0"/>
              <a:buChar char="•"/>
            </a:pPr>
            <a:r>
              <a:rPr lang="en-US" dirty="0">
                <a:solidFill>
                  <a:schemeClr val="tx1"/>
                </a:solidFill>
              </a:rPr>
              <a:t>Trainers &amp; co-trainers should read the curriculum, study it, and make sure they understand the training goals and learning objectives of each module and are fully prepared to facilitate the exercises.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Customizing the curriculum: the trainer also must have a good understanding of the needs of the training group and be prepared to adapt the training accordingly. For example, the trainer may need to:</a:t>
            </a:r>
          </a:p>
          <a:p>
            <a:pPr marL="464058" lvl="1" indent="-171450">
              <a:buFont typeface="Arial" panose="020B0604020202020204" pitchFamily="34" charset="0"/>
              <a:buChar char="•"/>
            </a:pPr>
            <a:r>
              <a:rPr lang="en-US" sz="2000" dirty="0">
                <a:solidFill>
                  <a:schemeClr val="tx1"/>
                </a:solidFill>
              </a:rPr>
              <a:t>Simplify the language.</a:t>
            </a:r>
          </a:p>
          <a:p>
            <a:pPr marL="464058" lvl="1" indent="-171450">
              <a:buFont typeface="Arial" panose="020B0604020202020204" pitchFamily="34" charset="0"/>
              <a:buChar char="•"/>
            </a:pPr>
            <a:r>
              <a:rPr lang="en-US" sz="2000" dirty="0">
                <a:solidFill>
                  <a:schemeClr val="tx1"/>
                </a:solidFill>
              </a:rPr>
              <a:t>Culturally appropriate teaching.</a:t>
            </a:r>
          </a:p>
          <a:p>
            <a:pPr marL="464058" lvl="1" indent="-171450">
              <a:buFont typeface="Arial" panose="020B0604020202020204" pitchFamily="34" charset="0"/>
              <a:buChar char="•"/>
            </a:pPr>
            <a:r>
              <a:rPr lang="en-US" sz="2000" dirty="0">
                <a:solidFill>
                  <a:schemeClr val="tx1"/>
                </a:solidFill>
              </a:rPr>
              <a:t>Provide many examples throughout the training. </a:t>
            </a:r>
          </a:p>
          <a:p>
            <a:pPr marL="464058" lvl="1" indent="-171450">
              <a:buFont typeface="Arial" panose="020B0604020202020204" pitchFamily="34" charset="0"/>
              <a:buChar char="•"/>
            </a:pPr>
            <a:r>
              <a:rPr lang="en-US" sz="2000" dirty="0">
                <a:solidFill>
                  <a:schemeClr val="tx1"/>
                </a:solidFill>
              </a:rPr>
              <a:t>Be creative.</a:t>
            </a:r>
          </a:p>
        </p:txBody>
      </p:sp>
    </p:spTree>
    <p:extLst>
      <p:ext uri="{BB962C8B-B14F-4D97-AF65-F5344CB8AC3E}">
        <p14:creationId xmlns:p14="http://schemas.microsoft.com/office/powerpoint/2010/main" val="3511348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13F1607-DBE7-4E0B-ADCF-1E3169138C68}"/>
              </a:ext>
            </a:extLst>
          </p:cNvPr>
          <p:cNvSpPr>
            <a:spLocks noGrp="1"/>
          </p:cNvSpPr>
          <p:nvPr>
            <p:ph type="title"/>
          </p:nvPr>
        </p:nvSpPr>
        <p:spPr>
          <a:xfrm>
            <a:off x="492370" y="516835"/>
            <a:ext cx="3084844" cy="5772840"/>
          </a:xfrm>
        </p:spPr>
        <p:txBody>
          <a:bodyPr anchor="ctr">
            <a:normAutofit/>
          </a:bodyPr>
          <a:lstStyle/>
          <a:p>
            <a:r>
              <a:rPr lang="en-US" sz="3600" dirty="0">
                <a:solidFill>
                  <a:srgbClr val="FFFFFF"/>
                </a:solidFill>
              </a:rPr>
              <a:t>Don’t forget!</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3">
            <a:extLst>
              <a:ext uri="{FF2B5EF4-FFF2-40B4-BE49-F238E27FC236}">
                <a16:creationId xmlns:a16="http://schemas.microsoft.com/office/drawing/2014/main" id="{EBBCC857-4FEB-4879-BC06-5C24391AC78D}"/>
              </a:ext>
            </a:extLst>
          </p:cNvPr>
          <p:cNvGraphicFramePr>
            <a:graphicFrameLocks noGrp="1"/>
          </p:cNvGraphicFramePr>
          <p:nvPr>
            <p:ph idx="1"/>
            <p:extLst>
              <p:ext uri="{D42A27DB-BD31-4B8C-83A1-F6EECF244321}">
                <p14:modId xmlns:p14="http://schemas.microsoft.com/office/powerpoint/2010/main" val="2717340868"/>
              </p:ext>
            </p:extLst>
          </p:nvPr>
        </p:nvGraphicFramePr>
        <p:xfrm>
          <a:off x="4741863" y="516835"/>
          <a:ext cx="6957767" cy="5948434"/>
        </p:xfrm>
        <a:graphic>
          <a:graphicData uri="http://schemas.openxmlformats.org/drawingml/2006/table">
            <a:tbl>
              <a:tblPr firstRow="1" firstCol="1" bandRow="1"/>
              <a:tblGrid>
                <a:gridCol w="6957767">
                  <a:extLst>
                    <a:ext uri="{9D8B030D-6E8A-4147-A177-3AD203B41FA5}">
                      <a16:colId xmlns:a16="http://schemas.microsoft.com/office/drawing/2014/main" val="2690623727"/>
                    </a:ext>
                  </a:extLst>
                </a:gridCol>
              </a:tblGrid>
              <a:tr h="5948434">
                <a:tc>
                  <a:txBody>
                    <a:bodyPr/>
                    <a:lstStyle/>
                    <a:p>
                      <a:pPr marL="0" marR="0" algn="ctr" fontAlgn="t">
                        <a:lnSpc>
                          <a:spcPct val="150000"/>
                        </a:lnSpc>
                        <a:spcBef>
                          <a:spcPts val="0"/>
                        </a:spcBef>
                        <a:spcAft>
                          <a:spcPts val="0"/>
                        </a:spcAft>
                      </a:pPr>
                      <a:r>
                        <a:rPr lang="en-US" sz="1900" b="1" i="0" u="none" strike="noStrike" dirty="0">
                          <a:solidFill>
                            <a:srgbClr val="ED7D31"/>
                          </a:solidFill>
                          <a:effectLst/>
                          <a:latin typeface="Century Gothic" panose="020B0502020202020204" pitchFamily="34" charset="0"/>
                          <a:ea typeface="Calibri" panose="020F0502020204030204" pitchFamily="34" charset="0"/>
                          <a:cs typeface="Arial" panose="020B0604020202020204" pitchFamily="34" charset="0"/>
                        </a:rPr>
                        <a:t>Important!</a:t>
                      </a:r>
                      <a:endParaRPr lang="en-US" sz="2200" b="0" i="0" u="none" strike="noStrike" dirty="0">
                        <a:effectLst/>
                        <a:latin typeface="Arial" panose="020B0604020202020204" pitchFamily="34" charset="0"/>
                      </a:endParaRPr>
                    </a:p>
                    <a:p>
                      <a:pPr marL="0" marR="0" algn="l" fontAlgn="t">
                        <a:lnSpc>
                          <a:spcPct val="150000"/>
                        </a:lnSpc>
                        <a:spcBef>
                          <a:spcPts val="0"/>
                        </a:spcBef>
                        <a:spcAft>
                          <a:spcPts val="0"/>
                        </a:spcAft>
                      </a:pPr>
                      <a:r>
                        <a:rPr lang="en-US" sz="1500" b="0" i="0" u="none" strike="noStrike"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Although the curriculum can and should be adapted to suit participants’ needs and trainers’ personalities and training styles, trainers must maintain the integrity of the content. For example:</a:t>
                      </a:r>
                      <a:endParaRPr lang="en-US" sz="2200" b="0" i="0" u="none" strike="noStrike" dirty="0">
                        <a:effectLst/>
                        <a:latin typeface="Arial" panose="020B0604020202020204" pitchFamily="34" charset="0"/>
                      </a:endParaRPr>
                    </a:p>
                    <a:p>
                      <a:pPr marL="347472" marR="0" indent="-347472" algn="l" fontAlgn="t">
                        <a:lnSpc>
                          <a:spcPct val="150000"/>
                        </a:lnSpc>
                        <a:spcBef>
                          <a:spcPts val="0"/>
                        </a:spcBef>
                        <a:spcAft>
                          <a:spcPts val="0"/>
                        </a:spcAft>
                        <a:buFont typeface="Arial" panose="020B0604020202020204" pitchFamily="34" charset="0"/>
                        <a:buChar char="•"/>
                      </a:pPr>
                      <a:r>
                        <a:rPr lang="en-US" sz="1500" b="0" i="0" u="none" strike="noStrike"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The logistics of an exercise may be changed, but the learning objectives should remain the same and be met.</a:t>
                      </a:r>
                      <a:endParaRPr lang="en-US" sz="2200" b="0" i="0" u="none" strike="noStrike" dirty="0">
                        <a:effectLst/>
                        <a:latin typeface="Arial" panose="020B0604020202020204" pitchFamily="34" charset="0"/>
                      </a:endParaRPr>
                    </a:p>
                    <a:p>
                      <a:pPr marL="347472" marR="0" indent="-347472" algn="l" fontAlgn="t">
                        <a:lnSpc>
                          <a:spcPct val="150000"/>
                        </a:lnSpc>
                        <a:spcBef>
                          <a:spcPts val="0"/>
                        </a:spcBef>
                        <a:spcAft>
                          <a:spcPts val="0"/>
                        </a:spcAft>
                        <a:buFont typeface="Arial" panose="020B0604020202020204" pitchFamily="34" charset="0"/>
                        <a:buChar char="•"/>
                      </a:pPr>
                      <a:r>
                        <a:rPr lang="en-US" sz="1500" b="0" i="0" u="none" strike="noStrike"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Group discussion is a valuable part of learner-directed training, but Trainers need to manage the time well and not let undirected discussion replace information dissemination or practice exercises. </a:t>
                      </a:r>
                    </a:p>
                    <a:p>
                      <a:pPr marL="347472" marR="0" indent="-347472" algn="l" fontAlgn="t">
                        <a:lnSpc>
                          <a:spcPct val="150000"/>
                        </a:lnSpc>
                        <a:spcBef>
                          <a:spcPts val="0"/>
                        </a:spcBef>
                        <a:spcAft>
                          <a:spcPts val="0"/>
                        </a:spcAft>
                        <a:buFont typeface="Arial" panose="020B0604020202020204" pitchFamily="34" charset="0"/>
                        <a:buChar char="•"/>
                      </a:pPr>
                      <a:r>
                        <a:rPr lang="en-US" sz="1500" b="0" i="0" u="none" strike="noStrike"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Trainers should not assume that participants already know certain information; sections should not be skipped. This training is for individuals new to the area of adolescent substance misuse; participants need all the information in the curriculum.</a:t>
                      </a:r>
                      <a:endParaRPr lang="en-US" sz="2200" b="0" i="0" u="none" strike="noStrike" dirty="0">
                        <a:effectLst/>
                        <a:latin typeface="Arial" panose="020B0604020202020204" pitchFamily="34" charset="0"/>
                      </a:endParaRPr>
                    </a:p>
                    <a:p>
                      <a:pPr marL="347472" marR="0" indent="-347472" algn="l" fontAlgn="t">
                        <a:lnSpc>
                          <a:spcPct val="150000"/>
                        </a:lnSpc>
                        <a:spcBef>
                          <a:spcPts val="0"/>
                        </a:spcBef>
                        <a:spcAft>
                          <a:spcPts val="0"/>
                        </a:spcAft>
                        <a:buFont typeface="Arial" panose="020B0604020202020204" pitchFamily="34" charset="0"/>
                        <a:buChar char="•"/>
                      </a:pPr>
                      <a:r>
                        <a:rPr lang="en-US" sz="1500" b="0" i="0" u="none" strike="noStrike"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Training timelines allow for interactivity and creativity. However, trainers must remember that adding extra exercises and allowing extended discussion will increase the time needed to complete the module.</a:t>
                      </a:r>
                      <a:endParaRPr lang="en-US" sz="2200" b="0" i="0" u="none" strike="noStrike" dirty="0">
                        <a:effectLst/>
                        <a:latin typeface="Arial" panose="020B0604020202020204" pitchFamily="34" charset="0"/>
                      </a:endParaRPr>
                    </a:p>
                  </a:txBody>
                  <a:tcPr marL="83554" marR="83554" marT="11605" marB="0">
                    <a:lnL w="57150" cap="flat" cmpd="dbl" algn="ctr">
                      <a:solidFill>
                        <a:srgbClr val="ED7D31"/>
                      </a:solidFill>
                      <a:prstDash val="solid"/>
                      <a:round/>
                      <a:headEnd type="none" w="med" len="med"/>
                      <a:tailEnd type="none" w="med" len="med"/>
                    </a:lnL>
                    <a:lnR w="57150" cap="flat" cmpd="dbl" algn="ctr">
                      <a:solidFill>
                        <a:srgbClr val="ED7D31"/>
                      </a:solidFill>
                      <a:prstDash val="solid"/>
                      <a:round/>
                      <a:headEnd type="none" w="med" len="med"/>
                      <a:tailEnd type="none" w="med" len="med"/>
                    </a:lnR>
                    <a:lnT w="57150" cap="flat" cmpd="dbl" algn="ctr">
                      <a:solidFill>
                        <a:srgbClr val="ED7D31"/>
                      </a:solidFill>
                      <a:prstDash val="solid"/>
                      <a:round/>
                      <a:headEnd type="none" w="med" len="med"/>
                      <a:tailEnd type="none" w="med" len="med"/>
                    </a:lnT>
                    <a:lnB w="57150" cap="flat" cmpd="dbl" algn="ctr">
                      <a:solidFill>
                        <a:srgbClr val="ED7D31"/>
                      </a:solidFill>
                      <a:prstDash val="solid"/>
                      <a:round/>
                      <a:headEnd type="none" w="med" len="med"/>
                      <a:tailEnd type="none" w="med" len="med"/>
                    </a:lnB>
                    <a:solidFill>
                      <a:srgbClr val="FBE4D5"/>
                    </a:solidFill>
                  </a:tcPr>
                </a:tc>
                <a:extLst>
                  <a:ext uri="{0D108BD9-81ED-4DB2-BD59-A6C34878D82A}">
                    <a16:rowId xmlns:a16="http://schemas.microsoft.com/office/drawing/2014/main" val="3404888465"/>
                  </a:ext>
                </a:extLst>
              </a:tr>
            </a:tbl>
          </a:graphicData>
        </a:graphic>
      </p:graphicFrame>
    </p:spTree>
    <p:extLst>
      <p:ext uri="{BB962C8B-B14F-4D97-AF65-F5344CB8AC3E}">
        <p14:creationId xmlns:p14="http://schemas.microsoft.com/office/powerpoint/2010/main" val="3899443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61CB9-F918-47DB-A83A-A9CF4480A5E8}"/>
              </a:ext>
            </a:extLst>
          </p:cNvPr>
          <p:cNvSpPr>
            <a:spLocks noGrp="1"/>
          </p:cNvSpPr>
          <p:nvPr>
            <p:ph type="title"/>
          </p:nvPr>
        </p:nvSpPr>
        <p:spPr>
          <a:xfrm>
            <a:off x="1066800" y="646367"/>
            <a:ext cx="10058400" cy="1450757"/>
          </a:xfrm>
        </p:spPr>
        <p:txBody>
          <a:bodyPr>
            <a:normAutofit/>
          </a:bodyPr>
          <a:lstStyle/>
          <a:p>
            <a:pPr algn="ctr"/>
            <a:r>
              <a:rPr lang="en-US" b="1" dirty="0">
                <a:solidFill>
                  <a:schemeClr val="accent2"/>
                </a:solidFill>
                <a:latin typeface="+mn-lt"/>
              </a:rPr>
              <a:t>EVALUATION FORMS &amp; PRE/POST TESTS	</a:t>
            </a:r>
          </a:p>
        </p:txBody>
      </p:sp>
      <p:sp>
        <p:nvSpPr>
          <p:cNvPr id="3" name="Content Placeholder 2">
            <a:extLst>
              <a:ext uri="{FF2B5EF4-FFF2-40B4-BE49-F238E27FC236}">
                <a16:creationId xmlns:a16="http://schemas.microsoft.com/office/drawing/2014/main" id="{F005950E-3D8F-4195-85F8-58F7A6582B8F}"/>
              </a:ext>
            </a:extLst>
          </p:cNvPr>
          <p:cNvSpPr>
            <a:spLocks noGrp="1"/>
          </p:cNvSpPr>
          <p:nvPr>
            <p:ph idx="1"/>
          </p:nvPr>
        </p:nvSpPr>
        <p:spPr>
          <a:xfrm>
            <a:off x="1279660" y="2469326"/>
            <a:ext cx="9845540" cy="2666305"/>
          </a:xfrm>
        </p:spPr>
        <p:txBody>
          <a:bodyPr>
            <a:normAutofit/>
          </a:bodyPr>
          <a:lstStyle/>
          <a:p>
            <a:pPr>
              <a:buFont typeface="Arial" panose="020B0604020202020204" pitchFamily="34" charset="0"/>
              <a:buChar char="•"/>
            </a:pPr>
            <a:r>
              <a:rPr lang="en-US" sz="2400" dirty="0"/>
              <a:t>Evaluation forms are provided to participants at the end of each day. </a:t>
            </a:r>
          </a:p>
          <a:p>
            <a:pPr>
              <a:buFont typeface="Arial" panose="020B0604020202020204" pitchFamily="34" charset="0"/>
              <a:buChar char="•"/>
            </a:pPr>
            <a:endParaRPr lang="en-US" sz="2400" dirty="0"/>
          </a:p>
          <a:p>
            <a:pPr>
              <a:buFont typeface="Arial" panose="020B0604020202020204" pitchFamily="34" charset="0"/>
              <a:buChar char="•"/>
            </a:pPr>
            <a:r>
              <a:rPr lang="en-US" sz="2400" dirty="0"/>
              <a:t>Pre/Post tests are administered as follows: </a:t>
            </a:r>
          </a:p>
          <a:p>
            <a:pPr lvl="1">
              <a:buFont typeface="Arial" panose="020B0604020202020204" pitchFamily="34" charset="0"/>
              <a:buChar char="•"/>
            </a:pPr>
            <a:r>
              <a:rPr lang="en-US" sz="2400" dirty="0"/>
              <a:t>Pre-test will be administered prior to the start of each module. </a:t>
            </a:r>
          </a:p>
          <a:p>
            <a:pPr lvl="1">
              <a:buFont typeface="Arial" panose="020B0604020202020204" pitchFamily="34" charset="0"/>
              <a:buChar char="•"/>
            </a:pPr>
            <a:r>
              <a:rPr lang="en-US" sz="2400" dirty="0"/>
              <a:t>Post-test will be administered after the end of each module. </a:t>
            </a:r>
          </a:p>
        </p:txBody>
      </p:sp>
    </p:spTree>
    <p:extLst>
      <p:ext uri="{BB962C8B-B14F-4D97-AF65-F5344CB8AC3E}">
        <p14:creationId xmlns:p14="http://schemas.microsoft.com/office/powerpoint/2010/main" val="128980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85AB10-C15F-40ED-ADB6-1F38B7B9C0C0}"/>
              </a:ext>
            </a:extLst>
          </p:cNvPr>
          <p:cNvSpPr/>
          <p:nvPr/>
        </p:nvSpPr>
        <p:spPr>
          <a:xfrm>
            <a:off x="420414" y="624110"/>
            <a:ext cx="10806385" cy="1280890"/>
          </a:xfrm>
          <a:prstGeom prst="rect">
            <a:avLst/>
          </a:prstGeom>
        </p:spPr>
        <p:txBody>
          <a:bodyPr vert="horz" lIns="91440" tIns="45720" rIns="91440" bIns="45720" rtlCol="0" anchor="t">
            <a:normAutofit/>
          </a:bodyPr>
          <a:lstStyle/>
          <a:p>
            <a:pPr algn="ctr">
              <a:spcBef>
                <a:spcPct val="0"/>
              </a:spcBef>
              <a:spcAft>
                <a:spcPts val="600"/>
              </a:spcAft>
              <a:defRPr/>
            </a:pPr>
            <a:r>
              <a:rPr lang="en-US" altLang="es-ES_tradnl" sz="3600" b="1" cap="all" dirty="0">
                <a:solidFill>
                  <a:schemeClr val="accent2"/>
                </a:solidFill>
                <a:effectLst>
                  <a:outerShdw blurRad="50800" dist="63500" dir="2700000" algn="tl" rotWithShape="0">
                    <a:srgbClr val="000000">
                      <a:alpha val="48000"/>
                    </a:srgbClr>
                  </a:outerShdw>
                </a:effectLst>
                <a:latin typeface="+mj-lt"/>
                <a:ea typeface="+mj-ea"/>
                <a:cs typeface="+mj-cs"/>
              </a:rPr>
              <a:t>CICAD Inter-American Drug Abuse Control Commission</a:t>
            </a:r>
          </a:p>
        </p:txBody>
      </p:sp>
      <p:graphicFrame>
        <p:nvGraphicFramePr>
          <p:cNvPr id="6" name="Content Placeholder 2">
            <a:extLst>
              <a:ext uri="{FF2B5EF4-FFF2-40B4-BE49-F238E27FC236}">
                <a16:creationId xmlns:a16="http://schemas.microsoft.com/office/drawing/2014/main" id="{CCC5118B-D3BB-4A09-98AE-FAF19B24CB3F}"/>
              </a:ext>
            </a:extLst>
          </p:cNvPr>
          <p:cNvGraphicFramePr>
            <a:graphicFrameLocks noGrp="1"/>
          </p:cNvGraphicFramePr>
          <p:nvPr>
            <p:ph idx="1"/>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7512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0CF5-CC0A-48AD-A903-5DE4AB859C28}"/>
              </a:ext>
            </a:extLst>
          </p:cNvPr>
          <p:cNvSpPr>
            <a:spLocks noGrp="1"/>
          </p:cNvSpPr>
          <p:nvPr>
            <p:ph type="title"/>
          </p:nvPr>
        </p:nvSpPr>
        <p:spPr>
          <a:xfrm>
            <a:off x="1097280" y="286603"/>
            <a:ext cx="10058400" cy="1212413"/>
          </a:xfrm>
        </p:spPr>
        <p:txBody>
          <a:bodyPr/>
          <a:lstStyle/>
          <a:p>
            <a:pPr algn="ctr"/>
            <a:r>
              <a:rPr lang="en-US" b="1" dirty="0">
                <a:solidFill>
                  <a:schemeClr val="accent2"/>
                </a:solidFill>
                <a:latin typeface="+mn-lt"/>
              </a:rPr>
              <a:t>HEMISPHERIC DRUG STRATEGY</a:t>
            </a:r>
          </a:p>
        </p:txBody>
      </p:sp>
      <p:sp>
        <p:nvSpPr>
          <p:cNvPr id="3" name="Content Placeholder 2">
            <a:extLst>
              <a:ext uri="{FF2B5EF4-FFF2-40B4-BE49-F238E27FC236}">
                <a16:creationId xmlns:a16="http://schemas.microsoft.com/office/drawing/2014/main" id="{51507B7A-2BDC-4931-8DD4-7AF061FD3808}"/>
              </a:ext>
            </a:extLst>
          </p:cNvPr>
          <p:cNvSpPr>
            <a:spLocks noGrp="1"/>
          </p:cNvSpPr>
          <p:nvPr>
            <p:ph idx="1"/>
          </p:nvPr>
        </p:nvSpPr>
        <p:spPr/>
        <p:txBody>
          <a:bodyPr>
            <a:normAutofit/>
          </a:bodyPr>
          <a:lstStyle/>
          <a:p>
            <a:pPr>
              <a:buFont typeface="Arial" panose="020B0604020202020204" pitchFamily="34" charset="0"/>
              <a:buChar char="•"/>
            </a:pPr>
            <a:r>
              <a:rPr lang="en-US" sz="2400" dirty="0"/>
              <a:t>Implementation of a variety of evidence-based preventions programs aimed at distinct target populations. </a:t>
            </a:r>
          </a:p>
          <a:p>
            <a:pPr>
              <a:buFont typeface="Arial" panose="020B0604020202020204" pitchFamily="34" charset="0"/>
              <a:buChar char="•"/>
            </a:pPr>
            <a:endParaRPr lang="en-US" sz="2400" dirty="0"/>
          </a:p>
          <a:p>
            <a:pPr>
              <a:buFont typeface="Arial" panose="020B0604020202020204" pitchFamily="34" charset="0"/>
              <a:buChar char="•"/>
            </a:pPr>
            <a:r>
              <a:rPr lang="en-US" sz="2400" dirty="0"/>
              <a:t>Evidence-based &amp; research-informed interventions for programing. </a:t>
            </a:r>
          </a:p>
          <a:p>
            <a:pPr>
              <a:buFont typeface="Arial" panose="020B0604020202020204" pitchFamily="34" charset="0"/>
              <a:buChar char="•"/>
            </a:pPr>
            <a:endParaRPr lang="en-US" sz="2400" dirty="0"/>
          </a:p>
          <a:p>
            <a:pPr>
              <a:buFont typeface="Arial" panose="020B0604020202020204" pitchFamily="34" charset="0"/>
              <a:buChar char="•"/>
            </a:pPr>
            <a:r>
              <a:rPr lang="en-US" sz="2400" dirty="0"/>
              <a:t>Factors such as biological, psychological, social and others must be addressed and treated as a public health matter. </a:t>
            </a:r>
          </a:p>
        </p:txBody>
      </p:sp>
    </p:spTree>
    <p:extLst>
      <p:ext uri="{BB962C8B-B14F-4D97-AF65-F5344CB8AC3E}">
        <p14:creationId xmlns:p14="http://schemas.microsoft.com/office/powerpoint/2010/main" val="1392431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3B6EB-4EE7-4A8C-A459-75629270E772}"/>
              </a:ext>
            </a:extLst>
          </p:cNvPr>
          <p:cNvSpPr>
            <a:spLocks noGrp="1"/>
          </p:cNvSpPr>
          <p:nvPr>
            <p:ph type="title"/>
          </p:nvPr>
        </p:nvSpPr>
        <p:spPr/>
        <p:txBody>
          <a:bodyPr/>
          <a:lstStyle/>
          <a:p>
            <a:pPr algn="ctr"/>
            <a:r>
              <a:rPr lang="en-US" b="1" dirty="0">
                <a:solidFill>
                  <a:schemeClr val="accent2"/>
                </a:solidFill>
                <a:latin typeface="+mn-lt"/>
              </a:rPr>
              <a:t>PURPOSE OF THIS CURRICULUM</a:t>
            </a:r>
          </a:p>
        </p:txBody>
      </p:sp>
      <p:sp>
        <p:nvSpPr>
          <p:cNvPr id="3" name="Content Placeholder 2">
            <a:extLst>
              <a:ext uri="{FF2B5EF4-FFF2-40B4-BE49-F238E27FC236}">
                <a16:creationId xmlns:a16="http://schemas.microsoft.com/office/drawing/2014/main" id="{519FFA27-0EE5-4DD4-BBBF-B24570C41FE3}"/>
              </a:ext>
            </a:extLst>
          </p:cNvPr>
          <p:cNvSpPr>
            <a:spLocks noGrp="1"/>
          </p:cNvSpPr>
          <p:nvPr>
            <p:ph idx="1"/>
          </p:nvPr>
        </p:nvSpPr>
        <p:spPr>
          <a:xfrm>
            <a:off x="1242245" y="2163335"/>
            <a:ext cx="10058400" cy="3259709"/>
          </a:xfrm>
        </p:spPr>
        <p:txBody>
          <a:bodyPr>
            <a:normAutofit lnSpcReduction="10000"/>
          </a:bodyPr>
          <a:lstStyle/>
          <a:p>
            <a:r>
              <a:rPr lang="en-US" sz="2400" dirty="0"/>
              <a:t>The purpose of this training is twofold; </a:t>
            </a:r>
          </a:p>
          <a:p>
            <a:endParaRPr lang="en-US" sz="2400" dirty="0"/>
          </a:p>
          <a:p>
            <a:pPr>
              <a:buFont typeface="Arial" panose="020B0604020202020204" pitchFamily="34" charset="0"/>
              <a:buChar char="•"/>
            </a:pPr>
            <a:r>
              <a:rPr lang="en-US" sz="2400" dirty="0"/>
              <a:t>First to provide an overall conceptualization of substance use and abuse in the adolescent population, current trends, latest research and raise the problem of adolescent substance abuse as a public health problem. </a:t>
            </a:r>
          </a:p>
          <a:p>
            <a:pPr>
              <a:buFont typeface="Arial" panose="020B0604020202020204" pitchFamily="34" charset="0"/>
              <a:buChar char="•"/>
            </a:pPr>
            <a:endParaRPr lang="en-US" sz="2400" dirty="0"/>
          </a:p>
          <a:p>
            <a:pPr>
              <a:buFont typeface="Arial" panose="020B0604020202020204" pitchFamily="34" charset="0"/>
              <a:buChar char="•"/>
            </a:pPr>
            <a:r>
              <a:rPr lang="en-US" sz="2400" dirty="0"/>
              <a:t>Second, to teach and practice competencies in the assessment and treatment of substance abuse in the adolescent population, families and societies globally. </a:t>
            </a:r>
          </a:p>
          <a:p>
            <a:endParaRPr lang="en-US" dirty="0"/>
          </a:p>
        </p:txBody>
      </p:sp>
    </p:spTree>
    <p:extLst>
      <p:ext uri="{BB962C8B-B14F-4D97-AF65-F5344CB8AC3E}">
        <p14:creationId xmlns:p14="http://schemas.microsoft.com/office/powerpoint/2010/main" val="288903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991F-6A79-49D5-8693-9EC3B577C14F}"/>
              </a:ext>
            </a:extLst>
          </p:cNvPr>
          <p:cNvSpPr>
            <a:spLocks noGrp="1"/>
          </p:cNvSpPr>
          <p:nvPr>
            <p:ph type="title"/>
          </p:nvPr>
        </p:nvSpPr>
        <p:spPr/>
        <p:txBody>
          <a:bodyPr>
            <a:normAutofit/>
          </a:bodyPr>
          <a:lstStyle/>
          <a:p>
            <a:pPr algn="ctr"/>
            <a:r>
              <a:rPr lang="en-US" b="1" dirty="0">
                <a:solidFill>
                  <a:schemeClr val="accent2"/>
                </a:solidFill>
                <a:latin typeface="+mn-lt"/>
              </a:rPr>
              <a:t>UTILIZATION OF THIS CURRICULUM</a:t>
            </a:r>
          </a:p>
        </p:txBody>
      </p:sp>
      <p:sp>
        <p:nvSpPr>
          <p:cNvPr id="3" name="Content Placeholder 2">
            <a:extLst>
              <a:ext uri="{FF2B5EF4-FFF2-40B4-BE49-F238E27FC236}">
                <a16:creationId xmlns:a16="http://schemas.microsoft.com/office/drawing/2014/main" id="{E42DBE03-26CF-4222-9156-85838C8E6F80}"/>
              </a:ext>
            </a:extLst>
          </p:cNvPr>
          <p:cNvSpPr>
            <a:spLocks noGrp="1"/>
          </p:cNvSpPr>
          <p:nvPr>
            <p:ph idx="1"/>
          </p:nvPr>
        </p:nvSpPr>
        <p:spPr/>
        <p:txBody>
          <a:bodyPr/>
          <a:lstStyle/>
          <a:p>
            <a:endParaRPr lang="en-US" dirty="0"/>
          </a:p>
          <a:p>
            <a:r>
              <a:rPr lang="en-US" sz="2400" dirty="0"/>
              <a:t>Utilization of this manual can vary as each context might have to adapt information to context and culturally relevant language that applies to diverse contexts. </a:t>
            </a:r>
          </a:p>
          <a:p>
            <a:endParaRPr lang="en-US" sz="2400" dirty="0"/>
          </a:p>
          <a:p>
            <a:r>
              <a:rPr lang="en-US" sz="2400" dirty="0"/>
              <a:t>The goal of this curriculum is to provide a wide range of information so that each context can then adapt it to their specific population if necessary. </a:t>
            </a:r>
          </a:p>
          <a:p>
            <a:endParaRPr lang="en-US" dirty="0"/>
          </a:p>
        </p:txBody>
      </p:sp>
    </p:spTree>
    <p:extLst>
      <p:ext uri="{BB962C8B-B14F-4D97-AF65-F5344CB8AC3E}">
        <p14:creationId xmlns:p14="http://schemas.microsoft.com/office/powerpoint/2010/main" val="918342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18B5-DDF7-4EF7-819D-56DEF0A5EBF6}"/>
              </a:ext>
            </a:extLst>
          </p:cNvPr>
          <p:cNvSpPr>
            <a:spLocks noGrp="1"/>
          </p:cNvSpPr>
          <p:nvPr>
            <p:ph type="title"/>
          </p:nvPr>
        </p:nvSpPr>
        <p:spPr>
          <a:xfrm>
            <a:off x="1259893" y="3101093"/>
            <a:ext cx="2454052" cy="3029344"/>
          </a:xfrm>
        </p:spPr>
        <p:txBody>
          <a:bodyPr>
            <a:normAutofit/>
          </a:bodyPr>
          <a:lstStyle/>
          <a:p>
            <a:r>
              <a:rPr lang="en-US" sz="3200">
                <a:solidFill>
                  <a:schemeClr val="bg1"/>
                </a:solidFill>
              </a:rPr>
              <a:t>Learning Objectives </a:t>
            </a:r>
          </a:p>
        </p:txBody>
      </p:sp>
      <p:sp>
        <p:nvSpPr>
          <p:cNvPr id="3" name="TextBox 2">
            <a:extLst>
              <a:ext uri="{FF2B5EF4-FFF2-40B4-BE49-F238E27FC236}">
                <a16:creationId xmlns:a16="http://schemas.microsoft.com/office/drawing/2014/main" id="{9968791C-50F0-4F67-8F8E-3E2568E7D8EA}"/>
              </a:ext>
            </a:extLst>
          </p:cNvPr>
          <p:cNvSpPr txBox="1"/>
          <p:nvPr/>
        </p:nvSpPr>
        <p:spPr>
          <a:xfrm>
            <a:off x="1635702" y="727563"/>
            <a:ext cx="8920596" cy="830997"/>
          </a:xfrm>
          <a:prstGeom prst="rect">
            <a:avLst/>
          </a:prstGeom>
          <a:noFill/>
        </p:spPr>
        <p:txBody>
          <a:bodyPr wrap="square" rtlCol="0">
            <a:spAutoFit/>
          </a:bodyPr>
          <a:lstStyle/>
          <a:p>
            <a:pPr algn="ctr"/>
            <a:r>
              <a:rPr lang="en-US" sz="4800" b="1" dirty="0">
                <a:solidFill>
                  <a:schemeClr val="accent2"/>
                </a:solidFill>
              </a:rPr>
              <a:t>TRAINING INTRODUCTION GOALS</a:t>
            </a:r>
          </a:p>
        </p:txBody>
      </p:sp>
      <p:sp>
        <p:nvSpPr>
          <p:cNvPr id="5" name="Content Placeholder 4">
            <a:extLst>
              <a:ext uri="{FF2B5EF4-FFF2-40B4-BE49-F238E27FC236}">
                <a16:creationId xmlns:a16="http://schemas.microsoft.com/office/drawing/2014/main" id="{51D04D95-A2B2-4F78-9294-99CAC8B80DAD}"/>
              </a:ext>
            </a:extLst>
          </p:cNvPr>
          <p:cNvSpPr>
            <a:spLocks noGrp="1"/>
          </p:cNvSpPr>
          <p:nvPr>
            <p:ph idx="1"/>
          </p:nvPr>
        </p:nvSpPr>
        <p:spPr>
          <a:xfrm>
            <a:off x="1034321" y="1990699"/>
            <a:ext cx="11707317" cy="4867301"/>
          </a:xfrm>
        </p:spPr>
        <p:txBody>
          <a:bodyPr>
            <a:normAutofit fontScale="70000" lnSpcReduction="20000"/>
          </a:bodyPr>
          <a:lstStyle/>
          <a:p>
            <a:pPr lvl="0">
              <a:buFont typeface="Arial" panose="020B0604020202020204" pitchFamily="34" charset="0"/>
              <a:buChar char="•"/>
            </a:pPr>
            <a:r>
              <a:rPr lang="en-US" sz="3400" dirty="0"/>
              <a:t>Create a positive learning community and environment.</a:t>
            </a:r>
          </a:p>
          <a:p>
            <a:pPr lvl="0">
              <a:buFont typeface="Arial" panose="020B0604020202020204" pitchFamily="34" charset="0"/>
              <a:buChar char="•"/>
            </a:pPr>
            <a:endParaRPr lang="en-US" sz="3400" dirty="0"/>
          </a:p>
          <a:p>
            <a:pPr lvl="0">
              <a:buFont typeface="Arial" panose="020B0604020202020204" pitchFamily="34" charset="0"/>
              <a:buChar char="•"/>
            </a:pPr>
            <a:r>
              <a:rPr lang="en-US" sz="3400" dirty="0"/>
              <a:t>Provide guidance on how to teach the curriculum.</a:t>
            </a:r>
          </a:p>
          <a:p>
            <a:pPr lvl="0">
              <a:buFont typeface="Arial" panose="020B0604020202020204" pitchFamily="34" charset="0"/>
              <a:buChar char="•"/>
            </a:pPr>
            <a:endParaRPr lang="en-US" sz="3400" dirty="0"/>
          </a:p>
          <a:p>
            <a:pPr lvl="0">
              <a:buFont typeface="Arial" panose="020B0604020202020204" pitchFamily="34" charset="0"/>
              <a:buChar char="•"/>
            </a:pPr>
            <a:r>
              <a:rPr lang="en-US" sz="3400" dirty="0"/>
              <a:t>Discuss training methodology.</a:t>
            </a:r>
          </a:p>
          <a:p>
            <a:pPr lvl="0">
              <a:buFont typeface="Arial" panose="020B0604020202020204" pitchFamily="34" charset="0"/>
              <a:buChar char="•"/>
            </a:pPr>
            <a:endParaRPr lang="en-US" sz="3400" dirty="0"/>
          </a:p>
          <a:p>
            <a:pPr lvl="0">
              <a:buFont typeface="Arial" panose="020B0604020202020204" pitchFamily="34" charset="0"/>
              <a:buChar char="•"/>
            </a:pPr>
            <a:r>
              <a:rPr lang="en-US" sz="3400" dirty="0"/>
              <a:t>Provide an overview of the training modules.</a:t>
            </a:r>
          </a:p>
          <a:p>
            <a:pPr lvl="0">
              <a:buFont typeface="Arial" panose="020B0604020202020204" pitchFamily="34" charset="0"/>
              <a:buChar char="•"/>
            </a:pPr>
            <a:endParaRPr lang="en-US" sz="3400" dirty="0"/>
          </a:p>
          <a:p>
            <a:pPr lvl="0">
              <a:buFont typeface="Arial" panose="020B0604020202020204" pitchFamily="34" charset="0"/>
              <a:buChar char="•"/>
            </a:pPr>
            <a:r>
              <a:rPr lang="en-US" sz="3400" dirty="0"/>
              <a:t>Provide materials to evaluate the content and effectiveness of the training. </a:t>
            </a:r>
          </a:p>
          <a:p>
            <a:pPr lvl="0">
              <a:buFont typeface="Arial" panose="020B0604020202020204" pitchFamily="34" charset="0"/>
              <a:buChar char="•"/>
            </a:pPr>
            <a:endParaRPr lang="en-US" sz="3400" dirty="0"/>
          </a:p>
          <a:p>
            <a:r>
              <a:rPr lang="en-US" sz="3400" dirty="0"/>
              <a:t> </a:t>
            </a:r>
          </a:p>
        </p:txBody>
      </p:sp>
    </p:spTree>
    <p:extLst>
      <p:ext uri="{BB962C8B-B14F-4D97-AF65-F5344CB8AC3E}">
        <p14:creationId xmlns:p14="http://schemas.microsoft.com/office/powerpoint/2010/main" val="2713435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4820D-7AAD-4765-A4BB-7D624B3FF853}"/>
              </a:ext>
            </a:extLst>
          </p:cNvPr>
          <p:cNvSpPr>
            <a:spLocks noGrp="1"/>
          </p:cNvSpPr>
          <p:nvPr>
            <p:ph type="title"/>
          </p:nvPr>
        </p:nvSpPr>
        <p:spPr/>
        <p:txBody>
          <a:bodyPr/>
          <a:lstStyle/>
          <a:p>
            <a:pPr algn="ctr"/>
            <a:r>
              <a:rPr lang="en-US" b="1" dirty="0">
                <a:solidFill>
                  <a:schemeClr val="accent2"/>
                </a:solidFill>
                <a:latin typeface="+mn-lt"/>
              </a:rPr>
              <a:t>THE TRAINER MANUAL</a:t>
            </a:r>
          </a:p>
        </p:txBody>
      </p:sp>
      <p:sp>
        <p:nvSpPr>
          <p:cNvPr id="3" name="Content Placeholder 2">
            <a:extLst>
              <a:ext uri="{FF2B5EF4-FFF2-40B4-BE49-F238E27FC236}">
                <a16:creationId xmlns:a16="http://schemas.microsoft.com/office/drawing/2014/main" id="{6DC820FB-D612-4C63-84F5-1754C9FBE2F9}"/>
              </a:ext>
            </a:extLst>
          </p:cNvPr>
          <p:cNvSpPr>
            <a:spLocks noGrp="1"/>
          </p:cNvSpPr>
          <p:nvPr>
            <p:ph idx="1"/>
          </p:nvPr>
        </p:nvSpPr>
        <p:spPr>
          <a:xfrm>
            <a:off x="1379095" y="2100567"/>
            <a:ext cx="9176978" cy="4023360"/>
          </a:xfrm>
        </p:spPr>
        <p:txBody>
          <a:bodyPr/>
          <a:lstStyle/>
          <a:p>
            <a:r>
              <a:rPr lang="en-US" sz="2400" dirty="0"/>
              <a:t>This </a:t>
            </a:r>
            <a:r>
              <a:rPr lang="en-US" sz="2400" i="1" dirty="0"/>
              <a:t>Trainer Manual </a:t>
            </a:r>
            <a:r>
              <a:rPr lang="en-US" sz="2400" dirty="0"/>
              <a:t>has five parts:</a:t>
            </a:r>
          </a:p>
          <a:p>
            <a:pPr lvl="0">
              <a:buFont typeface="Arial" panose="020B0604020202020204" pitchFamily="34" charset="0"/>
              <a:buChar char="•"/>
            </a:pPr>
            <a:r>
              <a:rPr lang="en-US" sz="2400" dirty="0"/>
              <a:t>Part I—Trainer Introduction (this section);</a:t>
            </a:r>
          </a:p>
          <a:p>
            <a:pPr lvl="0">
              <a:buFont typeface="Arial" panose="020B0604020202020204" pitchFamily="34" charset="0"/>
              <a:buChar char="•"/>
            </a:pPr>
            <a:r>
              <a:rPr lang="en-US" sz="2400" dirty="0"/>
              <a:t>Part II—Master Agendas;</a:t>
            </a:r>
          </a:p>
          <a:p>
            <a:pPr lvl="0">
              <a:buFont typeface="Arial" panose="020B0604020202020204" pitchFamily="34" charset="0"/>
              <a:buChar char="•"/>
            </a:pPr>
            <a:r>
              <a:rPr lang="en-US" sz="2400" dirty="0"/>
              <a:t>Part III—Evaluation Forms &amp; Pre/Post Tests;</a:t>
            </a:r>
          </a:p>
          <a:p>
            <a:pPr lvl="0">
              <a:buFont typeface="Arial" panose="020B0604020202020204" pitchFamily="34" charset="0"/>
              <a:buChar char="•"/>
            </a:pPr>
            <a:r>
              <a:rPr lang="en-US" sz="2400" dirty="0"/>
              <a:t>Part IV—Training Modules; </a:t>
            </a:r>
          </a:p>
          <a:p>
            <a:pPr lvl="0">
              <a:buFont typeface="Arial" panose="020B0604020202020204" pitchFamily="34" charset="0"/>
              <a:buChar char="•"/>
            </a:pPr>
            <a:r>
              <a:rPr lang="en-US" sz="2400" dirty="0"/>
              <a:t>Part V—Appendices.</a:t>
            </a:r>
          </a:p>
          <a:p>
            <a:endParaRPr lang="en-US" dirty="0"/>
          </a:p>
        </p:txBody>
      </p:sp>
    </p:spTree>
    <p:extLst>
      <p:ext uri="{BB962C8B-B14F-4D97-AF65-F5344CB8AC3E}">
        <p14:creationId xmlns:p14="http://schemas.microsoft.com/office/powerpoint/2010/main" val="2295312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711EB-B86F-4A10-9EEB-D89C604CFFEC}"/>
              </a:ext>
            </a:extLst>
          </p:cNvPr>
          <p:cNvSpPr>
            <a:spLocks noGrp="1"/>
          </p:cNvSpPr>
          <p:nvPr>
            <p:ph type="title"/>
          </p:nvPr>
        </p:nvSpPr>
        <p:spPr/>
        <p:txBody>
          <a:bodyPr/>
          <a:lstStyle/>
          <a:p>
            <a:pPr algn="ctr"/>
            <a:r>
              <a:rPr lang="en-US" b="1" dirty="0">
                <a:solidFill>
                  <a:schemeClr val="accent2"/>
                </a:solidFill>
                <a:latin typeface="+mn-lt"/>
              </a:rPr>
              <a:t>THE PARTICIPANT MANUAL</a:t>
            </a:r>
          </a:p>
        </p:txBody>
      </p:sp>
      <p:sp>
        <p:nvSpPr>
          <p:cNvPr id="3" name="Content Placeholder 2">
            <a:extLst>
              <a:ext uri="{FF2B5EF4-FFF2-40B4-BE49-F238E27FC236}">
                <a16:creationId xmlns:a16="http://schemas.microsoft.com/office/drawing/2014/main" id="{10373C2E-AECB-4850-A99B-98BE84CFCD94}"/>
              </a:ext>
            </a:extLst>
          </p:cNvPr>
          <p:cNvSpPr>
            <a:spLocks noGrp="1"/>
          </p:cNvSpPr>
          <p:nvPr>
            <p:ph idx="1"/>
          </p:nvPr>
        </p:nvSpPr>
        <p:spPr/>
        <p:txBody>
          <a:bodyPr/>
          <a:lstStyle/>
          <a:p>
            <a:pPr lvl="0">
              <a:buFont typeface="Arial" panose="020B0604020202020204" pitchFamily="34" charset="0"/>
              <a:buChar char="•"/>
            </a:pPr>
            <a:r>
              <a:rPr lang="en-US" sz="2400" dirty="0">
                <a:solidFill>
                  <a:schemeClr val="tx1"/>
                </a:solidFill>
              </a:rPr>
              <a:t>The overall training goals</a:t>
            </a:r>
          </a:p>
          <a:p>
            <a:pPr lvl="0">
              <a:buFont typeface="Arial" panose="020B0604020202020204" pitchFamily="34" charset="0"/>
              <a:buChar char="•"/>
            </a:pPr>
            <a:endParaRPr lang="en-US" sz="2400" dirty="0">
              <a:solidFill>
                <a:schemeClr val="tx1"/>
              </a:solidFill>
            </a:endParaRPr>
          </a:p>
          <a:p>
            <a:pPr lvl="0">
              <a:buFont typeface="Arial" panose="020B0604020202020204" pitchFamily="34" charset="0"/>
              <a:buChar char="•"/>
            </a:pPr>
            <a:r>
              <a:rPr lang="en-US" sz="2400" dirty="0">
                <a:solidFill>
                  <a:schemeClr val="tx1"/>
                </a:solidFill>
              </a:rPr>
              <a:t>Learning Objectives for each of the modules</a:t>
            </a:r>
          </a:p>
          <a:p>
            <a:pPr lvl="0">
              <a:buFont typeface="Arial" panose="020B0604020202020204" pitchFamily="34" charset="0"/>
              <a:buChar char="•"/>
            </a:pPr>
            <a:endParaRPr lang="en-US" sz="2400" dirty="0">
              <a:solidFill>
                <a:schemeClr val="tx1"/>
              </a:solidFill>
            </a:endParaRPr>
          </a:p>
          <a:p>
            <a:pPr lvl="0">
              <a:buFont typeface="Arial" panose="020B0604020202020204" pitchFamily="34" charset="0"/>
              <a:buChar char="•"/>
            </a:pPr>
            <a:r>
              <a:rPr lang="en-US" sz="2400" dirty="0">
                <a:solidFill>
                  <a:schemeClr val="tx1"/>
                </a:solidFill>
              </a:rPr>
              <a:t>Handouts of the PowerPoint slides with space for taking notes</a:t>
            </a:r>
          </a:p>
          <a:p>
            <a:pPr lvl="0">
              <a:buFont typeface="Arial" panose="020B0604020202020204" pitchFamily="34" charset="0"/>
              <a:buChar char="•"/>
            </a:pPr>
            <a:endParaRPr lang="en-US" sz="2400" dirty="0">
              <a:solidFill>
                <a:schemeClr val="tx1"/>
              </a:solidFill>
            </a:endParaRPr>
          </a:p>
          <a:p>
            <a:pPr lvl="0">
              <a:buFont typeface="Arial" panose="020B0604020202020204" pitchFamily="34" charset="0"/>
              <a:buChar char="•"/>
            </a:pPr>
            <a:r>
              <a:rPr lang="en-US" sz="2400" dirty="0">
                <a:solidFill>
                  <a:schemeClr val="tx1"/>
                </a:solidFill>
              </a:rPr>
              <a:t>Case studies/Role plays</a:t>
            </a:r>
          </a:p>
          <a:p>
            <a:endParaRPr lang="en-US" dirty="0"/>
          </a:p>
        </p:txBody>
      </p:sp>
    </p:spTree>
    <p:extLst>
      <p:ext uri="{BB962C8B-B14F-4D97-AF65-F5344CB8AC3E}">
        <p14:creationId xmlns:p14="http://schemas.microsoft.com/office/powerpoint/2010/main" val="195787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C3562-EA74-4ABC-8EE1-666182793188}"/>
              </a:ext>
            </a:extLst>
          </p:cNvPr>
          <p:cNvSpPr>
            <a:spLocks noGrp="1"/>
          </p:cNvSpPr>
          <p:nvPr>
            <p:ph type="title"/>
          </p:nvPr>
        </p:nvSpPr>
        <p:spPr/>
        <p:txBody>
          <a:bodyPr/>
          <a:lstStyle/>
          <a:p>
            <a:pPr algn="ctr"/>
            <a:r>
              <a:rPr lang="en-US" b="1" dirty="0">
                <a:solidFill>
                  <a:schemeClr val="accent2"/>
                </a:solidFill>
                <a:latin typeface="+mn-lt"/>
              </a:rPr>
              <a:t>OVERVIEW OF TRAINING MODULES</a:t>
            </a:r>
          </a:p>
        </p:txBody>
      </p:sp>
      <p:sp>
        <p:nvSpPr>
          <p:cNvPr id="3" name="Content Placeholder 2">
            <a:extLst>
              <a:ext uri="{FF2B5EF4-FFF2-40B4-BE49-F238E27FC236}">
                <a16:creationId xmlns:a16="http://schemas.microsoft.com/office/drawing/2014/main" id="{6AB7A131-D27C-4400-9927-E485DBA64602}"/>
              </a:ext>
            </a:extLst>
          </p:cNvPr>
          <p:cNvSpPr>
            <a:spLocks noGrp="1"/>
          </p:cNvSpPr>
          <p:nvPr>
            <p:ph idx="1"/>
          </p:nvPr>
        </p:nvSpPr>
        <p:spPr/>
        <p:txBody>
          <a:bodyPr/>
          <a:lstStyle/>
          <a:p>
            <a:r>
              <a:rPr lang="en-US" sz="2400" dirty="0"/>
              <a:t>The training series is comprised of six separate modules: </a:t>
            </a:r>
          </a:p>
          <a:p>
            <a:pPr>
              <a:buFont typeface="Arial" panose="020B0604020202020204" pitchFamily="34" charset="0"/>
              <a:buChar char="•"/>
            </a:pPr>
            <a:r>
              <a:rPr lang="en-US" sz="2400" b="1" dirty="0"/>
              <a:t>Module 1:</a:t>
            </a:r>
            <a:r>
              <a:rPr lang="en-US" sz="2400" dirty="0"/>
              <a:t>	Introduction to Adolescent Substance Use</a:t>
            </a:r>
          </a:p>
          <a:p>
            <a:pPr>
              <a:buFont typeface="Arial" panose="020B0604020202020204" pitchFamily="34" charset="0"/>
              <a:buChar char="•"/>
            </a:pPr>
            <a:r>
              <a:rPr lang="en-US" sz="2400" b="1" dirty="0"/>
              <a:t>Module 2:</a:t>
            </a:r>
            <a:r>
              <a:rPr lang="en-US" sz="2400" dirty="0"/>
              <a:t>	Adolescent Development </a:t>
            </a:r>
          </a:p>
          <a:p>
            <a:pPr>
              <a:buFont typeface="Arial" panose="020B0604020202020204" pitchFamily="34" charset="0"/>
              <a:buChar char="•"/>
            </a:pPr>
            <a:r>
              <a:rPr lang="en-US" sz="2400" b="1" dirty="0"/>
              <a:t>Module 3:</a:t>
            </a:r>
            <a:r>
              <a:rPr lang="en-US" sz="2400" dirty="0"/>
              <a:t>	Trauma and Trauma-Informed Care</a:t>
            </a:r>
          </a:p>
          <a:p>
            <a:pPr>
              <a:buFont typeface="Arial" panose="020B0604020202020204" pitchFamily="34" charset="0"/>
              <a:buChar char="•"/>
            </a:pPr>
            <a:r>
              <a:rPr lang="en-US" sz="2400" b="1" dirty="0"/>
              <a:t>Module 4:</a:t>
            </a:r>
            <a:r>
              <a:rPr lang="en-US" sz="2400" dirty="0"/>
              <a:t>	Screening and Assessment Adolescents </a:t>
            </a:r>
          </a:p>
          <a:p>
            <a:pPr>
              <a:buFont typeface="Arial" panose="020B0604020202020204" pitchFamily="34" charset="0"/>
              <a:buChar char="•"/>
            </a:pPr>
            <a:r>
              <a:rPr lang="en-US" sz="2400" b="1" dirty="0"/>
              <a:t>Module 5:</a:t>
            </a:r>
            <a:r>
              <a:rPr lang="en-US" sz="2400" dirty="0"/>
              <a:t>	Adolescent Treatment Interventions </a:t>
            </a:r>
          </a:p>
          <a:p>
            <a:pPr>
              <a:buFont typeface="Arial" panose="020B0604020202020204" pitchFamily="34" charset="0"/>
              <a:buChar char="•"/>
            </a:pPr>
            <a:r>
              <a:rPr lang="en-US" sz="2400" b="1" dirty="0"/>
              <a:t>Module 6:</a:t>
            </a:r>
            <a:r>
              <a:rPr lang="en-US" sz="2400" dirty="0"/>
              <a:t>	Gangs (Optional Module)</a:t>
            </a:r>
          </a:p>
          <a:p>
            <a:endParaRPr lang="en-US" dirty="0"/>
          </a:p>
        </p:txBody>
      </p:sp>
    </p:spTree>
    <p:extLst>
      <p:ext uri="{BB962C8B-B14F-4D97-AF65-F5344CB8AC3E}">
        <p14:creationId xmlns:p14="http://schemas.microsoft.com/office/powerpoint/2010/main" val="51885148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4499</Words>
  <Application>Microsoft Office PowerPoint</Application>
  <PresentationFormat>Widescreen</PresentationFormat>
  <Paragraphs>323</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Century Gothic</vt:lpstr>
      <vt:lpstr>Retrospect</vt:lpstr>
      <vt:lpstr>Trainer Introduction</vt:lpstr>
      <vt:lpstr>PowerPoint Presentation</vt:lpstr>
      <vt:lpstr>HEMISPHERIC DRUG STRATEGY</vt:lpstr>
      <vt:lpstr>PURPOSE OF THIS CURRICULUM</vt:lpstr>
      <vt:lpstr>UTILIZATION OF THIS CURRICULUM</vt:lpstr>
      <vt:lpstr>Learning Objectives </vt:lpstr>
      <vt:lpstr>THE TRAINER MANUAL</vt:lpstr>
      <vt:lpstr>THE PARTICIPANT MANUAL</vt:lpstr>
      <vt:lpstr>OVERVIEW OF TRAINING MODULES</vt:lpstr>
      <vt:lpstr>THE TRAINER </vt:lpstr>
      <vt:lpstr>TRAINER DEMEANOR </vt:lpstr>
      <vt:lpstr>THE LEARNING APPROACH </vt:lpstr>
      <vt:lpstr>PREPARATION</vt:lpstr>
      <vt:lpstr>PARTICIPANTS (AUDIENCE)</vt:lpstr>
      <vt:lpstr>BECOMING FAMILIAR WITH THE CURRICULUM &amp; CUSTOMIZING </vt:lpstr>
      <vt:lpstr>Don’t forget!</vt:lpstr>
      <vt:lpstr>EVALUATION FORMS &amp; PRE/POST TESTS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Trainer Introduction</dc:title>
  <dc:creator>Owner</dc:creator>
  <cp:lastModifiedBy>Owner</cp:lastModifiedBy>
  <cp:revision>4</cp:revision>
  <dcterms:created xsi:type="dcterms:W3CDTF">2019-12-20T18:35:08Z</dcterms:created>
  <dcterms:modified xsi:type="dcterms:W3CDTF">2019-12-20T18:47:19Z</dcterms:modified>
</cp:coreProperties>
</file>